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customXml/itemProps1.xml" ContentType="application/vnd.openxmlformats-officedocument.customXmlProperties+xml"/>
  <Override PartName="/ppt/slideLayouts/slideLayout9.xml" ContentType="application/vnd.openxmlformats-officedocument.presentationml.slideLayout+xml"/>
  <Override PartName="/ppt/slides/slide5.xml" ContentType="application/vnd.openxmlformats-officedocument.presentationml.slide+xml"/>
  <Override PartName="/ppt/diagrams/colors1.xml" ContentType="application/vnd.openxmlformats-officedocument.drawingml.diagramColors+xml"/>
  <Override PartName="/ppt/slideLayouts/slideLayout11.xml" ContentType="application/vnd.openxmlformats-officedocument.presentationml.slideLayout+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docProps/custom.xml" ContentType="application/vnd.openxmlformats-officedocument.custom-properties+xml"/>
  <Override PartName="/ppt/slides/slide15.xml" ContentType="application/vnd.openxmlformats-officedocument.presentationml.slide+xml"/>
  <Override PartName="/customXml/itemProps2.xml" ContentType="application/vnd.openxmlformats-officedocument.customXmlProperties+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diagrams/quickStyle1.xml" ContentType="application/vnd.openxmlformats-officedocument.drawingml.diagramStyle+xml"/>
  <Override PartName="/ppt/slideLayouts/slideLayout2.xml" ContentType="application/vnd.openxmlformats-officedocument.presentationml.slideLayout+xml"/>
  <Override PartName="/ppt/diagrams/layout1.xml" ContentType="application/vnd.openxmlformats-officedocument.drawingml.diagramLayout+xml"/>
  <Default Extension="gif" ContentType="image/gif"/>
  <Override PartName="/ppt/slides/slide16.xml" ContentType="application/vnd.openxmlformats-officedocument.presentationml.slide+xml"/>
  <Override PartName="/customXml/itemProps3.xml" ContentType="application/vnd.openxmlformats-officedocument.customXmlProperties+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diagrams/drawing1.xml" ContentType="application/vnd.ms-office.drawingml.diagramDrawing+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diagrams/data1.xml" ContentType="application/vnd.openxmlformats-officedocument.drawingml.diagramData+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715" r:id="rId4"/>
  </p:sldMasterIdLst>
  <p:notesMasterIdLst>
    <p:notesMasterId r:id="rId22"/>
  </p:notesMasterIdLst>
  <p:sldIdLst>
    <p:sldId id="283" r:id="rId5"/>
    <p:sldId id="257" r:id="rId6"/>
    <p:sldId id="258" r:id="rId7"/>
    <p:sldId id="271" r:id="rId8"/>
    <p:sldId id="296" r:id="rId9"/>
    <p:sldId id="293" r:id="rId10"/>
    <p:sldId id="290" r:id="rId11"/>
    <p:sldId id="291" r:id="rId12"/>
    <p:sldId id="292" r:id="rId13"/>
    <p:sldId id="294" r:id="rId14"/>
    <p:sldId id="295" r:id="rId15"/>
    <p:sldId id="297" r:id="rId16"/>
    <p:sldId id="298" r:id="rId17"/>
    <p:sldId id="262" r:id="rId18"/>
    <p:sldId id="268" r:id="rId19"/>
    <p:sldId id="284" r:id="rId20"/>
    <p:sldId id="270"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a="http://schemas.openxmlformats.org/drawingml/2006/main" xmlns:r="http://schemas.openxmlformats.org/officeDocument/2006/relationships" xmlns:p="http://schemas.openxmlformats.org/presentationml/2006/main" xmlns:p15="http://schemas.microsoft.com/office/powerpoint/2012/main" xmlns:mv="urn:schemas-microsoft-com:mac:vml" xmlns:mc="http://schemas.openxmlformats.org/markup-compatibility/2006">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a:srgbClr val="FF0000"/>
        </p14:laserClr>
      </p:ext>
      <p:ext uri="{2FDB2607-1784-4EEB-B798-7EB5836EED8A}">
        <p14:showMediaCtrls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
      </p:ext>
    </p:extLst>
  </p:showPr>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 uri="{FD5EFAAD-0ECE-453E-9831-46B23BE46B34}">
      <p15:chartTrackingRefBased xmlns="" xmlns:a="http://schemas.openxmlformats.org/drawingml/2006/main" xmlns:r="http://schemas.openxmlformats.org/officeDocument/2006/relationships" xmlns:p="http://schemas.openxmlformats.org/presentationml/2006/main" xmlns:p15="http://schemas.microsoft.com/office/powerpoint/2012/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1"/>
    <p:restoredTop sz="94665"/>
  </p:normalViewPr>
  <p:slideViewPr>
    <p:cSldViewPr>
      <p:cViewPr varScale="1">
        <p:scale>
          <a:sx n="143" d="100"/>
          <a:sy n="143" d="100"/>
        </p:scale>
        <p:origin x="-1456"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5DDD36-AAB4-43E4-8ABF-AAD33BF5D787}"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046A4556-7BFD-40ED-8340-FF7A18430EF5}">
      <dgm:prSet/>
      <dgm:spPr/>
      <dgm:t>
        <a:bodyPr/>
        <a:lstStyle/>
        <a:p>
          <a:pPr>
            <a:lnSpc>
              <a:spcPct val="100000"/>
            </a:lnSpc>
          </a:pPr>
          <a:r>
            <a:rPr lang="en-US" b="1" dirty="0"/>
            <a:t>Simulations:</a:t>
          </a:r>
        </a:p>
      </dgm:t>
    </dgm:pt>
    <dgm:pt modelId="{0F003355-089E-4E0F-B857-45C2C5809BF9}" type="parTrans" cxnId="{46431DB5-5BA1-4095-9CF3-56D40D42143C}">
      <dgm:prSet/>
      <dgm:spPr/>
      <dgm:t>
        <a:bodyPr/>
        <a:lstStyle/>
        <a:p>
          <a:endParaRPr lang="en-US"/>
        </a:p>
      </dgm:t>
    </dgm:pt>
    <dgm:pt modelId="{F077E697-0739-4F16-A0AC-533F0058C166}" type="sibTrans" cxnId="{46431DB5-5BA1-4095-9CF3-56D40D42143C}">
      <dgm:prSet/>
      <dgm:spPr/>
      <dgm:t>
        <a:bodyPr/>
        <a:lstStyle/>
        <a:p>
          <a:endParaRPr lang="en-US"/>
        </a:p>
      </dgm:t>
    </dgm:pt>
    <dgm:pt modelId="{37123FDD-5D49-4B42-BBE7-AC80BE7AEA0C}">
      <dgm:prSet custT="1"/>
      <dgm:spPr/>
      <dgm:t>
        <a:bodyPr/>
        <a:lstStyle/>
        <a:p>
          <a:pPr algn="l">
            <a:lnSpc>
              <a:spcPct val="150000"/>
            </a:lnSpc>
          </a:pPr>
          <a:r>
            <a:rPr lang="en-US" sz="2400" dirty="0" smtClean="0"/>
            <a:t>What </a:t>
          </a:r>
          <a:r>
            <a:rPr lang="en-US" sz="2400" dirty="0"/>
            <a:t>are they?</a:t>
          </a:r>
        </a:p>
      </dgm:t>
    </dgm:pt>
    <dgm:pt modelId="{F732D919-4864-40E9-9F31-6DE7E8764BEA}" type="parTrans" cxnId="{C6C1AB48-37C0-454D-8DE0-0C26848B7F25}">
      <dgm:prSet/>
      <dgm:spPr/>
      <dgm:t>
        <a:bodyPr/>
        <a:lstStyle/>
        <a:p>
          <a:endParaRPr lang="en-US"/>
        </a:p>
      </dgm:t>
    </dgm:pt>
    <dgm:pt modelId="{E1731B91-7DE6-4B0E-BA46-8E50DDD93FDE}" type="sibTrans" cxnId="{C6C1AB48-37C0-454D-8DE0-0C26848B7F25}">
      <dgm:prSet/>
      <dgm:spPr/>
      <dgm:t>
        <a:bodyPr/>
        <a:lstStyle/>
        <a:p>
          <a:endParaRPr lang="en-US"/>
        </a:p>
      </dgm:t>
    </dgm:pt>
    <dgm:pt modelId="{79C23238-9EE7-47DF-9288-20F57B7BCE3E}">
      <dgm:prSet custT="1"/>
      <dgm:spPr/>
      <dgm:t>
        <a:bodyPr/>
        <a:lstStyle/>
        <a:p>
          <a:pPr>
            <a:lnSpc>
              <a:spcPct val="150000"/>
            </a:lnSpc>
          </a:pPr>
          <a:r>
            <a:rPr lang="en-US" sz="2400" dirty="0" smtClean="0"/>
            <a:t>Why </a:t>
          </a:r>
          <a:r>
            <a:rPr lang="en-US" sz="2400" dirty="0" smtClean="0"/>
            <a:t>revolutions can be a very challenging subject to teach </a:t>
          </a:r>
          <a:endParaRPr lang="en-US" sz="2400" dirty="0"/>
        </a:p>
      </dgm:t>
    </dgm:pt>
    <dgm:pt modelId="{0B083B5A-86CC-4DD7-9461-9877EA253A55}" type="parTrans" cxnId="{2AA8F878-DE7D-49BA-9094-6CF0ECCE1E3D}">
      <dgm:prSet/>
      <dgm:spPr/>
      <dgm:t>
        <a:bodyPr/>
        <a:lstStyle/>
        <a:p>
          <a:endParaRPr lang="en-US"/>
        </a:p>
      </dgm:t>
    </dgm:pt>
    <dgm:pt modelId="{2109E82F-1897-4D17-9515-AB4F76269944}" type="sibTrans" cxnId="{2AA8F878-DE7D-49BA-9094-6CF0ECCE1E3D}">
      <dgm:prSet/>
      <dgm:spPr/>
      <dgm:t>
        <a:bodyPr/>
        <a:lstStyle/>
        <a:p>
          <a:endParaRPr lang="en-US"/>
        </a:p>
      </dgm:t>
    </dgm:pt>
    <dgm:pt modelId="{D496C0C4-45E0-403F-B1B5-CA79AA86B8AD}">
      <dgm:prSet custT="1"/>
      <dgm:spPr/>
      <dgm:t>
        <a:bodyPr/>
        <a:lstStyle/>
        <a:p>
          <a:pPr>
            <a:lnSpc>
              <a:spcPct val="150000"/>
            </a:lnSpc>
          </a:pPr>
          <a:r>
            <a:rPr lang="en-US" sz="2400" dirty="0" smtClean="0"/>
            <a:t>How simulations can make students understand revolutions</a:t>
          </a:r>
          <a:endParaRPr lang="en-US" sz="2400" dirty="0"/>
        </a:p>
      </dgm:t>
    </dgm:pt>
    <dgm:pt modelId="{42020E8B-C8E2-4282-BF15-80361A4796EF}" type="parTrans" cxnId="{BAED291D-0D99-4CC7-A914-5EB49C6F4022}">
      <dgm:prSet/>
      <dgm:spPr/>
      <dgm:t>
        <a:bodyPr/>
        <a:lstStyle/>
        <a:p>
          <a:endParaRPr lang="en-US"/>
        </a:p>
      </dgm:t>
    </dgm:pt>
    <dgm:pt modelId="{EC20608F-4279-49E0-8F8E-B788E6377A57}" type="sibTrans" cxnId="{BAED291D-0D99-4CC7-A914-5EB49C6F4022}">
      <dgm:prSet/>
      <dgm:spPr/>
      <dgm:t>
        <a:bodyPr/>
        <a:lstStyle/>
        <a:p>
          <a:endParaRPr lang="en-US"/>
        </a:p>
      </dgm:t>
    </dgm:pt>
    <dgm:pt modelId="{5097018D-D65B-491C-8170-746C8B52B134}">
      <dgm:prSet custT="1"/>
      <dgm:spPr/>
      <dgm:t>
        <a:bodyPr/>
        <a:lstStyle/>
        <a:p>
          <a:pPr>
            <a:lnSpc>
              <a:spcPct val="150000"/>
            </a:lnSpc>
          </a:pPr>
          <a:r>
            <a:rPr lang="en-US" sz="2400" dirty="0" smtClean="0"/>
            <a:t>Examples </a:t>
          </a:r>
          <a:r>
            <a:rPr lang="en-US" sz="2400" dirty="0"/>
            <a:t>of</a:t>
          </a:r>
          <a:r>
            <a:rPr lang="en-US" sz="2400" dirty="0" smtClean="0"/>
            <a:t> World Revolutions simulations </a:t>
          </a:r>
          <a:endParaRPr lang="en-US" sz="2400" dirty="0"/>
        </a:p>
      </dgm:t>
    </dgm:pt>
    <dgm:pt modelId="{9B1FA1E7-E1B2-4E6A-83DA-9D39B3E2D490}" type="parTrans" cxnId="{1A787843-4183-4912-9604-4021F51FDFAF}">
      <dgm:prSet/>
      <dgm:spPr/>
      <dgm:t>
        <a:bodyPr/>
        <a:lstStyle/>
        <a:p>
          <a:endParaRPr lang="en-US"/>
        </a:p>
      </dgm:t>
    </dgm:pt>
    <dgm:pt modelId="{897C05C1-8B7F-4D34-BCDA-BEF30D476D4E}" type="sibTrans" cxnId="{1A787843-4183-4912-9604-4021F51FDFAF}">
      <dgm:prSet/>
      <dgm:spPr/>
      <dgm:t>
        <a:bodyPr/>
        <a:lstStyle/>
        <a:p>
          <a:endParaRPr lang="en-US"/>
        </a:p>
      </dgm:t>
    </dgm:pt>
    <dgm:pt modelId="{4284D67C-2229-0942-88E8-529DCBBB52E9}" type="pres">
      <dgm:prSet presAssocID="{555DDD36-AAB4-43E4-8ABF-AAD33BF5D787}" presName="vert0" presStyleCnt="0">
        <dgm:presLayoutVars>
          <dgm:dir/>
          <dgm:animOne val="branch"/>
          <dgm:animLvl val="lvl"/>
        </dgm:presLayoutVars>
      </dgm:prSet>
      <dgm:spPr/>
      <dgm:t>
        <a:bodyPr/>
        <a:lstStyle/>
        <a:p>
          <a:endParaRPr lang="en-US"/>
        </a:p>
      </dgm:t>
    </dgm:pt>
    <dgm:pt modelId="{0F4BFC4C-3E85-4945-A140-893568C31659}" type="pres">
      <dgm:prSet presAssocID="{046A4556-7BFD-40ED-8340-FF7A18430EF5}" presName="thickLine" presStyleLbl="alignNode1" presStyleIdx="0" presStyleCnt="5"/>
      <dgm:spPr/>
    </dgm:pt>
    <dgm:pt modelId="{72BA668B-4C35-EB4B-AEFF-B95C2AA5A035}" type="pres">
      <dgm:prSet presAssocID="{046A4556-7BFD-40ED-8340-FF7A18430EF5}" presName="horz1" presStyleCnt="0"/>
      <dgm:spPr/>
    </dgm:pt>
    <dgm:pt modelId="{36804A06-FD74-7D48-8269-4363FAFCAF54}" type="pres">
      <dgm:prSet presAssocID="{046A4556-7BFD-40ED-8340-FF7A18430EF5}" presName="tx1" presStyleLbl="revTx" presStyleIdx="0" presStyleCnt="5"/>
      <dgm:spPr/>
      <dgm:t>
        <a:bodyPr/>
        <a:lstStyle/>
        <a:p>
          <a:endParaRPr lang="en-US"/>
        </a:p>
      </dgm:t>
    </dgm:pt>
    <dgm:pt modelId="{F5F5A165-3DB3-C044-A28B-9EF4B47515AE}" type="pres">
      <dgm:prSet presAssocID="{046A4556-7BFD-40ED-8340-FF7A18430EF5}" presName="vert1" presStyleCnt="0"/>
      <dgm:spPr/>
    </dgm:pt>
    <dgm:pt modelId="{DADE03E8-C041-7E4D-A502-1EF119B30931}" type="pres">
      <dgm:prSet presAssocID="{37123FDD-5D49-4B42-BBE7-AC80BE7AEA0C}" presName="thickLine" presStyleLbl="alignNode1" presStyleIdx="1" presStyleCnt="5"/>
      <dgm:spPr/>
    </dgm:pt>
    <dgm:pt modelId="{DC86075F-D757-8740-BE81-155A7D39D26D}" type="pres">
      <dgm:prSet presAssocID="{37123FDD-5D49-4B42-BBE7-AC80BE7AEA0C}" presName="horz1" presStyleCnt="0"/>
      <dgm:spPr/>
    </dgm:pt>
    <dgm:pt modelId="{C8042BA8-6EF6-2E40-B321-8306A38C0A4F}" type="pres">
      <dgm:prSet presAssocID="{37123FDD-5D49-4B42-BBE7-AC80BE7AEA0C}" presName="tx1" presStyleLbl="revTx" presStyleIdx="1" presStyleCnt="5"/>
      <dgm:spPr/>
      <dgm:t>
        <a:bodyPr/>
        <a:lstStyle/>
        <a:p>
          <a:endParaRPr lang="en-US"/>
        </a:p>
      </dgm:t>
    </dgm:pt>
    <dgm:pt modelId="{69E48085-3DE8-C444-BB1D-0DF0C47D9C44}" type="pres">
      <dgm:prSet presAssocID="{37123FDD-5D49-4B42-BBE7-AC80BE7AEA0C}" presName="vert1" presStyleCnt="0"/>
      <dgm:spPr/>
    </dgm:pt>
    <dgm:pt modelId="{47D74C1F-7653-504E-BCB3-A26D68132EE7}" type="pres">
      <dgm:prSet presAssocID="{79C23238-9EE7-47DF-9288-20F57B7BCE3E}" presName="thickLine" presStyleLbl="alignNode1" presStyleIdx="2" presStyleCnt="5" custLinFactNeighborY="-23424"/>
      <dgm:spPr/>
    </dgm:pt>
    <dgm:pt modelId="{C4AE6D8B-4457-1646-9D4C-DD5C049B7D8A}" type="pres">
      <dgm:prSet presAssocID="{79C23238-9EE7-47DF-9288-20F57B7BCE3E}" presName="horz1" presStyleCnt="0"/>
      <dgm:spPr/>
    </dgm:pt>
    <dgm:pt modelId="{7B352E62-A6DB-994D-950F-0CF01D4669E5}" type="pres">
      <dgm:prSet presAssocID="{79C23238-9EE7-47DF-9288-20F57B7BCE3E}" presName="tx1" presStyleLbl="revTx" presStyleIdx="2" presStyleCnt="5" custLinFactNeighborY="-23424"/>
      <dgm:spPr/>
      <dgm:t>
        <a:bodyPr/>
        <a:lstStyle/>
        <a:p>
          <a:endParaRPr lang="en-US"/>
        </a:p>
      </dgm:t>
    </dgm:pt>
    <dgm:pt modelId="{BD0DA4A8-82CF-7841-A991-DF9838D25866}" type="pres">
      <dgm:prSet presAssocID="{79C23238-9EE7-47DF-9288-20F57B7BCE3E}" presName="vert1" presStyleCnt="0"/>
      <dgm:spPr/>
    </dgm:pt>
    <dgm:pt modelId="{96EDD350-62C5-9A4F-8903-9B329F7E15B8}" type="pres">
      <dgm:prSet presAssocID="{D496C0C4-45E0-403F-B1B5-CA79AA86B8AD}" presName="thickLine" presStyleLbl="alignNode1" presStyleIdx="3" presStyleCnt="5" custLinFactNeighborY="-30899"/>
      <dgm:spPr/>
    </dgm:pt>
    <dgm:pt modelId="{94054DE7-D4A4-604F-8BCB-17010E4FBE4D}" type="pres">
      <dgm:prSet presAssocID="{D496C0C4-45E0-403F-B1B5-CA79AA86B8AD}" presName="horz1" presStyleCnt="0"/>
      <dgm:spPr/>
    </dgm:pt>
    <dgm:pt modelId="{B134E294-4AE0-FC43-90E3-743C7397316B}" type="pres">
      <dgm:prSet presAssocID="{D496C0C4-45E0-403F-B1B5-CA79AA86B8AD}" presName="tx1" presStyleLbl="revTx" presStyleIdx="3" presStyleCnt="5" custLinFactNeighborY="-30899"/>
      <dgm:spPr/>
      <dgm:t>
        <a:bodyPr/>
        <a:lstStyle/>
        <a:p>
          <a:endParaRPr lang="en-US"/>
        </a:p>
      </dgm:t>
    </dgm:pt>
    <dgm:pt modelId="{84613C38-0FB4-4645-822D-88D195877729}" type="pres">
      <dgm:prSet presAssocID="{D496C0C4-45E0-403F-B1B5-CA79AA86B8AD}" presName="vert1" presStyleCnt="0"/>
      <dgm:spPr/>
    </dgm:pt>
    <dgm:pt modelId="{A9D29C44-413B-E549-BCA6-E335A16B0446}" type="pres">
      <dgm:prSet presAssocID="{5097018D-D65B-491C-8170-746C8B52B134}" presName="thickLine" presStyleLbl="alignNode1" presStyleIdx="4" presStyleCnt="5" custLinFactNeighborY="-29964"/>
      <dgm:spPr/>
    </dgm:pt>
    <dgm:pt modelId="{98C3B756-B729-9B4B-A5D5-25FD586C3236}" type="pres">
      <dgm:prSet presAssocID="{5097018D-D65B-491C-8170-746C8B52B134}" presName="horz1" presStyleCnt="0"/>
      <dgm:spPr/>
    </dgm:pt>
    <dgm:pt modelId="{B29ED824-69BC-5F41-A016-D33300A5221C}" type="pres">
      <dgm:prSet presAssocID="{5097018D-D65B-491C-8170-746C8B52B134}" presName="tx1" presStyleLbl="revTx" presStyleIdx="4" presStyleCnt="5" custLinFactNeighborY="-29964"/>
      <dgm:spPr/>
      <dgm:t>
        <a:bodyPr/>
        <a:lstStyle/>
        <a:p>
          <a:endParaRPr lang="en-US"/>
        </a:p>
      </dgm:t>
    </dgm:pt>
    <dgm:pt modelId="{60D74CA9-284B-0740-B87D-0FDEE21ADC85}" type="pres">
      <dgm:prSet presAssocID="{5097018D-D65B-491C-8170-746C8B52B134}" presName="vert1" presStyleCnt="0"/>
      <dgm:spPr/>
    </dgm:pt>
  </dgm:ptLst>
  <dgm:cxnLst>
    <dgm:cxn modelId="{1C47C45C-ACE0-4243-90F2-ABF91D75B298}" type="presOf" srcId="{D496C0C4-45E0-403F-B1B5-CA79AA86B8AD}" destId="{B134E294-4AE0-FC43-90E3-743C7397316B}" srcOrd="0" destOrd="0" presId="urn:microsoft.com/office/officeart/2008/layout/LinedList"/>
    <dgm:cxn modelId="{46431DB5-5BA1-4095-9CF3-56D40D42143C}" srcId="{555DDD36-AAB4-43E4-8ABF-AAD33BF5D787}" destId="{046A4556-7BFD-40ED-8340-FF7A18430EF5}" srcOrd="0" destOrd="0" parTransId="{0F003355-089E-4E0F-B857-45C2C5809BF9}" sibTransId="{F077E697-0739-4F16-A0AC-533F0058C166}"/>
    <dgm:cxn modelId="{BAED291D-0D99-4CC7-A914-5EB49C6F4022}" srcId="{555DDD36-AAB4-43E4-8ABF-AAD33BF5D787}" destId="{D496C0C4-45E0-403F-B1B5-CA79AA86B8AD}" srcOrd="3" destOrd="0" parTransId="{42020E8B-C8E2-4282-BF15-80361A4796EF}" sibTransId="{EC20608F-4279-49E0-8F8E-B788E6377A57}"/>
    <dgm:cxn modelId="{0589CA00-2408-0C42-B19D-D8A33A2847B9}" type="presOf" srcId="{5097018D-D65B-491C-8170-746C8B52B134}" destId="{B29ED824-69BC-5F41-A016-D33300A5221C}" srcOrd="0" destOrd="0" presId="urn:microsoft.com/office/officeart/2008/layout/LinedList"/>
    <dgm:cxn modelId="{20188832-81FE-1940-925B-C7885FA1B8CD}" type="presOf" srcId="{046A4556-7BFD-40ED-8340-FF7A18430EF5}" destId="{36804A06-FD74-7D48-8269-4363FAFCAF54}" srcOrd="0" destOrd="0" presId="urn:microsoft.com/office/officeart/2008/layout/LinedList"/>
    <dgm:cxn modelId="{C6C1AB48-37C0-454D-8DE0-0C26848B7F25}" srcId="{555DDD36-AAB4-43E4-8ABF-AAD33BF5D787}" destId="{37123FDD-5D49-4B42-BBE7-AC80BE7AEA0C}" srcOrd="1" destOrd="0" parTransId="{F732D919-4864-40E9-9F31-6DE7E8764BEA}" sibTransId="{E1731B91-7DE6-4B0E-BA46-8E50DDD93FDE}"/>
    <dgm:cxn modelId="{2AA8F878-DE7D-49BA-9094-6CF0ECCE1E3D}" srcId="{555DDD36-AAB4-43E4-8ABF-AAD33BF5D787}" destId="{79C23238-9EE7-47DF-9288-20F57B7BCE3E}" srcOrd="2" destOrd="0" parTransId="{0B083B5A-86CC-4DD7-9461-9877EA253A55}" sibTransId="{2109E82F-1897-4D17-9515-AB4F76269944}"/>
    <dgm:cxn modelId="{3BB86BC3-3DE6-804D-82A3-CA4EB99A033A}" type="presOf" srcId="{37123FDD-5D49-4B42-BBE7-AC80BE7AEA0C}" destId="{C8042BA8-6EF6-2E40-B321-8306A38C0A4F}" srcOrd="0" destOrd="0" presId="urn:microsoft.com/office/officeart/2008/layout/LinedList"/>
    <dgm:cxn modelId="{1A787843-4183-4912-9604-4021F51FDFAF}" srcId="{555DDD36-AAB4-43E4-8ABF-AAD33BF5D787}" destId="{5097018D-D65B-491C-8170-746C8B52B134}" srcOrd="4" destOrd="0" parTransId="{9B1FA1E7-E1B2-4E6A-83DA-9D39B3E2D490}" sibTransId="{897C05C1-8B7F-4D34-BCDA-BEF30D476D4E}"/>
    <dgm:cxn modelId="{3B5408A6-50AB-DC41-9309-AE77726AAF9F}" type="presOf" srcId="{555DDD36-AAB4-43E4-8ABF-AAD33BF5D787}" destId="{4284D67C-2229-0942-88E8-529DCBBB52E9}" srcOrd="0" destOrd="0" presId="urn:microsoft.com/office/officeart/2008/layout/LinedList"/>
    <dgm:cxn modelId="{65DA3C5B-A422-7B48-A849-43F05406BDB1}" type="presOf" srcId="{79C23238-9EE7-47DF-9288-20F57B7BCE3E}" destId="{7B352E62-A6DB-994D-950F-0CF01D4669E5}" srcOrd="0" destOrd="0" presId="urn:microsoft.com/office/officeart/2008/layout/LinedList"/>
    <dgm:cxn modelId="{19EA0CC7-BCF9-C842-8EA0-5D196B6AF450}" type="presParOf" srcId="{4284D67C-2229-0942-88E8-529DCBBB52E9}" destId="{0F4BFC4C-3E85-4945-A140-893568C31659}" srcOrd="0" destOrd="0" presId="urn:microsoft.com/office/officeart/2008/layout/LinedList"/>
    <dgm:cxn modelId="{AC1CFCEA-0E12-814F-AD14-C972DD9852EA}" type="presParOf" srcId="{4284D67C-2229-0942-88E8-529DCBBB52E9}" destId="{72BA668B-4C35-EB4B-AEFF-B95C2AA5A035}" srcOrd="1" destOrd="0" presId="urn:microsoft.com/office/officeart/2008/layout/LinedList"/>
    <dgm:cxn modelId="{57C85AA9-3480-7A4F-ABD4-185F519365E5}" type="presParOf" srcId="{72BA668B-4C35-EB4B-AEFF-B95C2AA5A035}" destId="{36804A06-FD74-7D48-8269-4363FAFCAF54}" srcOrd="0" destOrd="0" presId="urn:microsoft.com/office/officeart/2008/layout/LinedList"/>
    <dgm:cxn modelId="{DC2C931F-E097-5F4E-9AF3-C7B0BD3A9F15}" type="presParOf" srcId="{72BA668B-4C35-EB4B-AEFF-B95C2AA5A035}" destId="{F5F5A165-3DB3-C044-A28B-9EF4B47515AE}" srcOrd="1" destOrd="0" presId="urn:microsoft.com/office/officeart/2008/layout/LinedList"/>
    <dgm:cxn modelId="{3835CFAA-80CC-4F47-8C6D-C9C40505CE17}" type="presParOf" srcId="{4284D67C-2229-0942-88E8-529DCBBB52E9}" destId="{DADE03E8-C041-7E4D-A502-1EF119B30931}" srcOrd="2" destOrd="0" presId="urn:microsoft.com/office/officeart/2008/layout/LinedList"/>
    <dgm:cxn modelId="{4CDF919F-1797-4945-8DC3-4A5E78F0C7E8}" type="presParOf" srcId="{4284D67C-2229-0942-88E8-529DCBBB52E9}" destId="{DC86075F-D757-8740-BE81-155A7D39D26D}" srcOrd="3" destOrd="0" presId="urn:microsoft.com/office/officeart/2008/layout/LinedList"/>
    <dgm:cxn modelId="{3C2CC974-D9B1-FB4F-99B7-A2637566D39F}" type="presParOf" srcId="{DC86075F-D757-8740-BE81-155A7D39D26D}" destId="{C8042BA8-6EF6-2E40-B321-8306A38C0A4F}" srcOrd="0" destOrd="0" presId="urn:microsoft.com/office/officeart/2008/layout/LinedList"/>
    <dgm:cxn modelId="{2D127BAC-E335-1F4E-95D9-A65AC1ECD0CF}" type="presParOf" srcId="{DC86075F-D757-8740-BE81-155A7D39D26D}" destId="{69E48085-3DE8-C444-BB1D-0DF0C47D9C44}" srcOrd="1" destOrd="0" presId="urn:microsoft.com/office/officeart/2008/layout/LinedList"/>
    <dgm:cxn modelId="{4D989ED0-636F-FD4A-8AA7-2ECBB5EDC9DD}" type="presParOf" srcId="{4284D67C-2229-0942-88E8-529DCBBB52E9}" destId="{47D74C1F-7653-504E-BCB3-A26D68132EE7}" srcOrd="4" destOrd="0" presId="urn:microsoft.com/office/officeart/2008/layout/LinedList"/>
    <dgm:cxn modelId="{C3F22ED7-4D72-284A-A715-0C39E3BEC70F}" type="presParOf" srcId="{4284D67C-2229-0942-88E8-529DCBBB52E9}" destId="{C4AE6D8B-4457-1646-9D4C-DD5C049B7D8A}" srcOrd="5" destOrd="0" presId="urn:microsoft.com/office/officeart/2008/layout/LinedList"/>
    <dgm:cxn modelId="{B47254B7-F55F-3941-93A7-41DF2B9FD00E}" type="presParOf" srcId="{C4AE6D8B-4457-1646-9D4C-DD5C049B7D8A}" destId="{7B352E62-A6DB-994D-950F-0CF01D4669E5}" srcOrd="0" destOrd="0" presId="urn:microsoft.com/office/officeart/2008/layout/LinedList"/>
    <dgm:cxn modelId="{7762EBC5-4BEC-CB46-BB03-41A42CA65A5E}" type="presParOf" srcId="{C4AE6D8B-4457-1646-9D4C-DD5C049B7D8A}" destId="{BD0DA4A8-82CF-7841-A991-DF9838D25866}" srcOrd="1" destOrd="0" presId="urn:microsoft.com/office/officeart/2008/layout/LinedList"/>
    <dgm:cxn modelId="{A5265667-222C-4C4E-8EB3-4E17CE53160E}" type="presParOf" srcId="{4284D67C-2229-0942-88E8-529DCBBB52E9}" destId="{96EDD350-62C5-9A4F-8903-9B329F7E15B8}" srcOrd="6" destOrd="0" presId="urn:microsoft.com/office/officeart/2008/layout/LinedList"/>
    <dgm:cxn modelId="{14F64A44-EE2E-2745-9C58-7D4D613E2778}" type="presParOf" srcId="{4284D67C-2229-0942-88E8-529DCBBB52E9}" destId="{94054DE7-D4A4-604F-8BCB-17010E4FBE4D}" srcOrd="7" destOrd="0" presId="urn:microsoft.com/office/officeart/2008/layout/LinedList"/>
    <dgm:cxn modelId="{FC253ED0-A2AF-C34A-AF54-1DB1D5CFCFB8}" type="presParOf" srcId="{94054DE7-D4A4-604F-8BCB-17010E4FBE4D}" destId="{B134E294-4AE0-FC43-90E3-743C7397316B}" srcOrd="0" destOrd="0" presId="urn:microsoft.com/office/officeart/2008/layout/LinedList"/>
    <dgm:cxn modelId="{4FCC8378-4720-4141-823A-DD0C6AD247A5}" type="presParOf" srcId="{94054DE7-D4A4-604F-8BCB-17010E4FBE4D}" destId="{84613C38-0FB4-4645-822D-88D195877729}" srcOrd="1" destOrd="0" presId="urn:microsoft.com/office/officeart/2008/layout/LinedList"/>
    <dgm:cxn modelId="{D999B7A0-717F-6443-8266-C8F7583A48FF}" type="presParOf" srcId="{4284D67C-2229-0942-88E8-529DCBBB52E9}" destId="{A9D29C44-413B-E549-BCA6-E335A16B0446}" srcOrd="8" destOrd="0" presId="urn:microsoft.com/office/officeart/2008/layout/LinedList"/>
    <dgm:cxn modelId="{259727D1-954B-C54E-95F1-70D101BA114F}" type="presParOf" srcId="{4284D67C-2229-0942-88E8-529DCBBB52E9}" destId="{98C3B756-B729-9B4B-A5D5-25FD586C3236}" srcOrd="9" destOrd="0" presId="urn:microsoft.com/office/officeart/2008/layout/LinedList"/>
    <dgm:cxn modelId="{3C4B7257-4FD1-BE4E-AEC5-F1A4307E32BB}" type="presParOf" srcId="{98C3B756-B729-9B4B-A5D5-25FD586C3236}" destId="{B29ED824-69BC-5F41-A016-D33300A5221C}" srcOrd="0" destOrd="0" presId="urn:microsoft.com/office/officeart/2008/layout/LinedList"/>
    <dgm:cxn modelId="{C2AF92E1-CC6C-FA42-BAB0-9E35F8940E17}" type="presParOf" srcId="{98C3B756-B729-9B4B-A5D5-25FD586C3236}" destId="{60D74CA9-284B-0740-B87D-0FDEE21ADC85}" srcOrd="1" destOrd="0" presId="urn:microsoft.com/office/officeart/2008/layout/Lin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F4BFC4C-3E85-4945-A140-893568C31659}">
      <dsp:nvSpPr>
        <dsp:cNvPr id="0" name=""/>
        <dsp:cNvSpPr/>
      </dsp:nvSpPr>
      <dsp:spPr>
        <a:xfrm>
          <a:off x="0" y="553"/>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804A06-FD74-7D48-8269-4363FAFCAF54}">
      <dsp:nvSpPr>
        <dsp:cNvPr id="0" name=""/>
        <dsp:cNvSpPr/>
      </dsp:nvSpPr>
      <dsp:spPr>
        <a:xfrm>
          <a:off x="0" y="553"/>
          <a:ext cx="8229600" cy="9059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lvl="0" algn="l" defTabSz="1733550">
            <a:lnSpc>
              <a:spcPct val="100000"/>
            </a:lnSpc>
            <a:spcBef>
              <a:spcPct val="0"/>
            </a:spcBef>
            <a:spcAft>
              <a:spcPct val="35000"/>
            </a:spcAft>
          </a:pPr>
          <a:r>
            <a:rPr lang="en-US" sz="3900" b="1" kern="1200" dirty="0"/>
            <a:t>Simulations:</a:t>
          </a:r>
        </a:p>
      </dsp:txBody>
      <dsp:txXfrm>
        <a:off x="0" y="553"/>
        <a:ext cx="8229600" cy="905923"/>
      </dsp:txXfrm>
    </dsp:sp>
    <dsp:sp modelId="{DADE03E8-C041-7E4D-A502-1EF119B30931}">
      <dsp:nvSpPr>
        <dsp:cNvPr id="0" name=""/>
        <dsp:cNvSpPr/>
      </dsp:nvSpPr>
      <dsp:spPr>
        <a:xfrm>
          <a:off x="0" y="906476"/>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042BA8-6EF6-2E40-B321-8306A38C0A4F}">
      <dsp:nvSpPr>
        <dsp:cNvPr id="0" name=""/>
        <dsp:cNvSpPr/>
      </dsp:nvSpPr>
      <dsp:spPr>
        <a:xfrm>
          <a:off x="0" y="906476"/>
          <a:ext cx="8229600" cy="9059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50000"/>
            </a:lnSpc>
            <a:spcBef>
              <a:spcPct val="0"/>
            </a:spcBef>
            <a:spcAft>
              <a:spcPct val="35000"/>
            </a:spcAft>
          </a:pPr>
          <a:r>
            <a:rPr lang="en-US" sz="2400" kern="1200" dirty="0" smtClean="0"/>
            <a:t>What </a:t>
          </a:r>
          <a:r>
            <a:rPr lang="en-US" sz="2400" kern="1200" dirty="0"/>
            <a:t>are they?</a:t>
          </a:r>
        </a:p>
      </dsp:txBody>
      <dsp:txXfrm>
        <a:off x="0" y="906476"/>
        <a:ext cx="8229600" cy="905923"/>
      </dsp:txXfrm>
    </dsp:sp>
    <dsp:sp modelId="{47D74C1F-7653-504E-BCB3-A26D68132EE7}">
      <dsp:nvSpPr>
        <dsp:cNvPr id="0" name=""/>
        <dsp:cNvSpPr/>
      </dsp:nvSpPr>
      <dsp:spPr>
        <a:xfrm>
          <a:off x="0" y="1600197"/>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352E62-A6DB-994D-950F-0CF01D4669E5}">
      <dsp:nvSpPr>
        <dsp:cNvPr id="0" name=""/>
        <dsp:cNvSpPr/>
      </dsp:nvSpPr>
      <dsp:spPr>
        <a:xfrm>
          <a:off x="0" y="1600197"/>
          <a:ext cx="8229600" cy="9059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50000"/>
            </a:lnSpc>
            <a:spcBef>
              <a:spcPct val="0"/>
            </a:spcBef>
            <a:spcAft>
              <a:spcPct val="35000"/>
            </a:spcAft>
          </a:pPr>
          <a:r>
            <a:rPr lang="en-US" sz="2400" kern="1200" dirty="0" smtClean="0"/>
            <a:t>Why </a:t>
          </a:r>
          <a:r>
            <a:rPr lang="en-US" sz="2400" kern="1200" dirty="0" smtClean="0"/>
            <a:t>revolutions can be a very challenging subject to teach </a:t>
          </a:r>
          <a:endParaRPr lang="en-US" sz="2400" kern="1200" dirty="0"/>
        </a:p>
      </dsp:txBody>
      <dsp:txXfrm>
        <a:off x="0" y="1600197"/>
        <a:ext cx="8229600" cy="905923"/>
      </dsp:txXfrm>
    </dsp:sp>
    <dsp:sp modelId="{96EDD350-62C5-9A4F-8903-9B329F7E15B8}">
      <dsp:nvSpPr>
        <dsp:cNvPr id="0" name=""/>
        <dsp:cNvSpPr/>
      </dsp:nvSpPr>
      <dsp:spPr>
        <a:xfrm>
          <a:off x="0" y="2438402"/>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34E294-4AE0-FC43-90E3-743C7397316B}">
      <dsp:nvSpPr>
        <dsp:cNvPr id="0" name=""/>
        <dsp:cNvSpPr/>
      </dsp:nvSpPr>
      <dsp:spPr>
        <a:xfrm>
          <a:off x="0" y="2438402"/>
          <a:ext cx="8229600" cy="9059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50000"/>
            </a:lnSpc>
            <a:spcBef>
              <a:spcPct val="0"/>
            </a:spcBef>
            <a:spcAft>
              <a:spcPct val="35000"/>
            </a:spcAft>
          </a:pPr>
          <a:r>
            <a:rPr lang="en-US" sz="2400" kern="1200" dirty="0" smtClean="0"/>
            <a:t>How simulations can make students understand revolutions</a:t>
          </a:r>
          <a:endParaRPr lang="en-US" sz="2400" kern="1200" dirty="0"/>
        </a:p>
      </dsp:txBody>
      <dsp:txXfrm>
        <a:off x="0" y="2438402"/>
        <a:ext cx="8229600" cy="905923"/>
      </dsp:txXfrm>
    </dsp:sp>
    <dsp:sp modelId="{A9D29C44-413B-E549-BCA6-E335A16B0446}">
      <dsp:nvSpPr>
        <dsp:cNvPr id="0" name=""/>
        <dsp:cNvSpPr/>
      </dsp:nvSpPr>
      <dsp:spPr>
        <a:xfrm>
          <a:off x="0" y="3352797"/>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9ED824-69BC-5F41-A016-D33300A5221C}">
      <dsp:nvSpPr>
        <dsp:cNvPr id="0" name=""/>
        <dsp:cNvSpPr/>
      </dsp:nvSpPr>
      <dsp:spPr>
        <a:xfrm>
          <a:off x="0" y="3352797"/>
          <a:ext cx="8229600" cy="9059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50000"/>
            </a:lnSpc>
            <a:spcBef>
              <a:spcPct val="0"/>
            </a:spcBef>
            <a:spcAft>
              <a:spcPct val="35000"/>
            </a:spcAft>
          </a:pPr>
          <a:r>
            <a:rPr lang="en-US" sz="2400" kern="1200" dirty="0" smtClean="0"/>
            <a:t>Examples </a:t>
          </a:r>
          <a:r>
            <a:rPr lang="en-US" sz="2400" kern="1200" dirty="0"/>
            <a:t>of</a:t>
          </a:r>
          <a:r>
            <a:rPr lang="en-US" sz="2400" kern="1200" dirty="0" smtClean="0"/>
            <a:t> World Revolutions simulations </a:t>
          </a:r>
          <a:endParaRPr lang="en-US" sz="2400" kern="1200" dirty="0"/>
        </a:p>
      </dsp:txBody>
      <dsp:txXfrm>
        <a:off x="0" y="3352797"/>
        <a:ext cx="8229600" cy="90592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2EB7D398-FB07-457A-B5BA-339A04CCBDD1}" type="datetimeFigureOut">
              <a:rPr lang="en-US"/>
              <a:pPr>
                <a:defRPr/>
              </a:pPr>
              <a:t>12/2/21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73D9B7C1-69FB-4745-AF7B-4215E57D73EE}"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Jeremy </a:t>
            </a:r>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6CBFC2-F459-403A-A136-060F6C306903}" type="slidenum">
              <a:rPr lang="en-US"/>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Jeremy </a:t>
            </a:r>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ECBC246-6619-485D-B5C4-4BDA615BC147}" type="slidenum">
              <a:rPr lang="en-US"/>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Richard</a:t>
            </a:r>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7EF3F1F-1925-46DD-B74F-197488A68C35}" type="slidenum">
              <a:rPr lang="en-US"/>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Brad</a:t>
            </a:r>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3AA3FAC-AC31-4547-9576-9E0518F71353}" type="slidenum">
              <a:rPr lang="en-US"/>
              <a:pPr/>
              <a:t>14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Brad</a:t>
            </a:r>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C604C59-6B17-4BF5-AEAC-FE0C98713F72}" type="slidenum">
              <a:rPr lang="en-US"/>
              <a:pPr/>
              <a:t>15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dirty="0"/>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dirty="0"/>
          </a:p>
        </p:txBody>
      </p:sp>
      <p:sp>
        <p:nvSpPr>
          <p:cNvPr id="91138"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9113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dirty="0"/>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dirty="0"/>
          </a:p>
        </p:txBody>
      </p:sp>
      <p:sp>
        <p:nvSpPr>
          <p:cNvPr id="8" name="Rectangle 6"/>
          <p:cNvSpPr>
            <a:spLocks noGrp="1" noChangeArrowheads="1"/>
          </p:cNvSpPr>
          <p:nvPr>
            <p:ph type="sldNum" sz="quarter" idx="12"/>
          </p:nvPr>
        </p:nvSpPr>
        <p:spPr/>
        <p:txBody>
          <a:bodyPr/>
          <a:lstStyle>
            <a:lvl1pPr>
              <a:defRPr/>
            </a:lvl1pPr>
          </a:lstStyle>
          <a:p>
            <a:pPr>
              <a:defRPr/>
            </a:pPr>
            <a:fld id="{13394AEB-D78E-4D4C-8D72-06A946CE3AB4}" type="slidenum">
              <a:rPr lang="en-US" altLang="en-US"/>
              <a:pPr>
                <a:defRPr/>
              </a:pPr>
              <a:t>‹#›</a:t>
            </a:fld>
            <a:endParaRPr lang="en-US" altLang="en-US" dirty="0"/>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DA71ECE-3B8D-4606-ADDF-3C73529912C6}" type="slidenum">
              <a:rPr lang="en-US" altLang="en-US"/>
              <a:pPr>
                <a:defRPr/>
              </a:pPr>
              <a:t>‹#›</a:t>
            </a:fld>
            <a:endParaRPr lang="en-US" altLang="en-US" dirty="0"/>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76DEDF7-8823-4017-992D-FEE68872D25F}" type="slidenum">
              <a:rPr lang="en-US" altLang="en-US"/>
              <a:pPr>
                <a:defRPr/>
              </a:pPr>
              <a:t>‹#›</a:t>
            </a:fld>
            <a:endParaRPr lang="en-US" altLang="en-US" dirty="0"/>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B9DB479-B368-4F65-A69D-0B03BEC45E83}" type="slidenum">
              <a:rPr lang="en-US" altLang="en-US"/>
              <a:pPr>
                <a:defRPr/>
              </a:pPr>
              <a:t>‹#›</a:t>
            </a:fld>
            <a:endParaRPr lang="en-US" altLang="en-US" dirty="0"/>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84932B9-519B-41CB-8611-9D9D66889E54}" type="slidenum">
              <a:rPr lang="en-US" altLang="en-US"/>
              <a:pPr>
                <a:defRPr/>
              </a:pPr>
              <a:t>‹#›</a:t>
            </a:fld>
            <a:endParaRPr lang="en-US" altLang="en-US" dirty="0"/>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B306A73-9414-4F5C-A039-60DDC3FDAB0E}" type="slidenum">
              <a:rPr lang="en-US" altLang="en-US"/>
              <a:pPr>
                <a:defRPr/>
              </a:pPr>
              <a:t>‹#›</a:t>
            </a:fld>
            <a:endParaRPr lang="en-US" altLang="en-US" dirty="0"/>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EB04E67-7F02-4D2A-85AA-1758A5B0D434}" type="slidenum">
              <a:rPr lang="en-US" altLang="en-US"/>
              <a:pPr>
                <a:defRPr/>
              </a:pPr>
              <a:t>‹#›</a:t>
            </a:fld>
            <a:endParaRPr lang="en-US" altLang="en-US" dirty="0"/>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E710A976-AF3B-44C6-81FD-17DC97DD4468}" type="slidenum">
              <a:rPr lang="en-US" altLang="en-US"/>
              <a:pPr>
                <a:defRPr/>
              </a:pPr>
              <a:t>‹#›</a:t>
            </a:fld>
            <a:endParaRPr lang="en-US" altLang="en-US" dirty="0"/>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6F5756C-882B-4E88-8F48-988D2A45ABEF}" type="slidenum">
              <a:rPr lang="en-US" altLang="en-US"/>
              <a:pPr>
                <a:defRPr/>
              </a:pPr>
              <a:t>‹#›</a:t>
            </a:fld>
            <a:endParaRPr lang="en-US" altLang="en-US" dirty="0"/>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68A7CCAB-3BAB-49E2-8DD6-DB8C3373EF9B}" type="slidenum">
              <a:rPr lang="en-US" altLang="en-US"/>
              <a:pPr>
                <a:defRPr/>
              </a:pPr>
              <a:t>‹#›</a:t>
            </a:fld>
            <a:endParaRPr lang="en-US" altLang="en-US" dirty="0"/>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2A922FE-6D6B-4FFF-9590-1ABA7EC2D4CD}" type="slidenum">
              <a:rPr lang="en-US" altLang="en-US"/>
              <a:pPr>
                <a:defRPr/>
              </a:pPr>
              <a:t>‹#›</a:t>
            </a:fld>
            <a:endParaRPr lang="en-US" altLang="en-US" dirty="0"/>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53A5EF1-616D-4063-9606-D42896445FA2}" type="slidenum">
              <a:rPr lang="en-US" altLang="en-US"/>
              <a:pPr>
                <a:defRPr/>
              </a:pPr>
              <a:t>‹#›</a:t>
            </a:fld>
            <a:endParaRPr lang="en-US" altLang="en-US"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0116"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dirty="0"/>
          </a:p>
        </p:txBody>
      </p:sp>
      <p:sp>
        <p:nvSpPr>
          <p:cNvPr id="9011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dirty="0"/>
          </a:p>
        </p:txBody>
      </p:sp>
      <p:sp>
        <p:nvSpPr>
          <p:cNvPr id="90118"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B0859B30-4CFC-49AB-9B06-E816D54C1916}" type="slidenum">
              <a:rPr lang="en-US" altLang="en-US"/>
              <a:pPr>
                <a:defRPr/>
              </a:pPr>
              <a:t>‹#›</a:t>
            </a:fld>
            <a:endParaRPr lang="en-US" altLang="en-US" dirty="0"/>
          </a:p>
        </p:txBody>
      </p:sp>
      <p:sp>
        <p:nvSpPr>
          <p:cNvPr id="90119"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dirty="0"/>
          </a:p>
        </p:txBody>
      </p:sp>
      <p:sp>
        <p:nvSpPr>
          <p:cNvPr id="90120"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66"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Lst>
  <p:transition spd="slow">
    <p:push dir="u"/>
  </p:transition>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6.gif"/></Relationships>
</file>

<file path=ppt/slides/_rels/slide14.xml.rels><?xml version="1.0" encoding="UTF-8" standalone="yes"?>
<Relationships xmlns="http://schemas.openxmlformats.org/package/2006/relationships"><Relationship Id="rId3" Type="http://schemas.openxmlformats.org/officeDocument/2006/relationships/hyperlink" Target="http://www.socialstudies.com" TargetMode="External"/><Relationship Id="rId4" Type="http://schemas.openxmlformats.org/officeDocument/2006/relationships/image" Target="../media/image7.png"/><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2.png"/><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hyperlink" Target="http://www.socialstudiescentral.com/?q=node/88" TargetMode="External"/><Relationship Id="rId4" Type="http://schemas.openxmlformats.org/officeDocument/2006/relationships/hyperlink" Target="http://www.playthenewsgame.com/community/home.action" TargetMode="External"/><Relationship Id="rId5" Type="http://schemas.openxmlformats.org/officeDocument/2006/relationships/hyperlink" Target="http://www.itvs.org/beyondthefire/" TargetMode="External"/><Relationship Id="rId6" Type="http://schemas.openxmlformats.org/officeDocument/2006/relationships/hyperlink" Target="http://eric.ed.gov/ERICWebPortal/custom/portlets/recordDetails/detailmini.jsp?_nfpb=true&amp;_&amp;ERICExtSearch_SearchValue_0=ED381448&amp;ERICExtSearch_SearchType_0=no&amp;accno=ED381448" TargetMode="External"/><Relationship Id="rId7" Type="http://schemas.openxmlformats.org/officeDocument/2006/relationships/hyperlink" Target="http://www.populationeducation.org/docs/300millionlessons/immigrtn.pdf" TargetMode="External"/><Relationship Id="rId1" Type="http://schemas.openxmlformats.org/officeDocument/2006/relationships/slideLayout" Target="../slideLayouts/slideLayout2.xml"/><Relationship Id="rId2" Type="http://schemas.openxmlformats.org/officeDocument/2006/relationships/hyperlink" Target="http://www.cybernations.net/"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533400" y="457200"/>
            <a:ext cx="8305800" cy="1200329"/>
          </a:xfrm>
          <a:prstGeom prst="rect">
            <a:avLst/>
          </a:prstGeom>
        </p:spPr>
        <p:txBody>
          <a:bodyPr wrap="square">
            <a:spAutoFit/>
          </a:bodyPr>
          <a:lstStyle/>
          <a:p>
            <a:r>
              <a:rPr lang="en-US" sz="3600" dirty="0" smtClean="0"/>
              <a:t>Simulations Can Revolutionize Your Classroom! </a:t>
            </a:r>
            <a:endParaRPr lang="en-US" sz="3600" dirty="0"/>
          </a:p>
        </p:txBody>
      </p:sp>
      <p:pic>
        <p:nvPicPr>
          <p:cNvPr id="6" name="Picture 5" descr="Screen Shot 2017-11-13 at 12.21.22 PM.png"/>
          <p:cNvPicPr>
            <a:picLocks noChangeAspect="1"/>
          </p:cNvPicPr>
          <p:nvPr/>
        </p:nvPicPr>
        <p:blipFill>
          <a:blip r:embed="rId2"/>
          <a:stretch>
            <a:fillRect/>
          </a:stretch>
        </p:blipFill>
        <p:spPr>
          <a:xfrm>
            <a:off x="5257800" y="4800599"/>
            <a:ext cx="3060700" cy="1165603"/>
          </a:xfrm>
          <a:prstGeom prst="rect">
            <a:avLst/>
          </a:prstGeom>
        </p:spPr>
      </p:pic>
      <p:sp>
        <p:nvSpPr>
          <p:cNvPr id="8" name="TextBox 7"/>
          <p:cNvSpPr txBox="1"/>
          <p:nvPr/>
        </p:nvSpPr>
        <p:spPr>
          <a:xfrm>
            <a:off x="533400" y="1885300"/>
            <a:ext cx="3048000" cy="954107"/>
          </a:xfrm>
          <a:prstGeom prst="rect">
            <a:avLst/>
          </a:prstGeom>
          <a:noFill/>
        </p:spPr>
        <p:txBody>
          <a:bodyPr wrap="square" rtlCol="0">
            <a:spAutoFit/>
          </a:bodyPr>
          <a:lstStyle/>
          <a:p>
            <a:r>
              <a:rPr lang="en-US" sz="2800" b="1" i="1" dirty="0">
                <a:solidFill>
                  <a:schemeClr val="accent6">
                    <a:lumMod val="60000"/>
                    <a:lumOff val="40000"/>
                  </a:schemeClr>
                </a:solidFill>
              </a:rPr>
              <a:t>A Simulation-based Webinar</a:t>
            </a:r>
            <a:endParaRPr lang="en-US" sz="2800" dirty="0"/>
          </a:p>
        </p:txBody>
      </p:sp>
      <p:sp>
        <p:nvSpPr>
          <p:cNvPr id="9" name="TextBox 8"/>
          <p:cNvSpPr txBox="1"/>
          <p:nvPr/>
        </p:nvSpPr>
        <p:spPr>
          <a:xfrm>
            <a:off x="555171" y="3067962"/>
            <a:ext cx="3047999" cy="1477328"/>
          </a:xfrm>
          <a:prstGeom prst="rect">
            <a:avLst/>
          </a:prstGeom>
          <a:noFill/>
        </p:spPr>
        <p:txBody>
          <a:bodyPr wrap="square" rtlCol="0">
            <a:spAutoFit/>
          </a:bodyPr>
          <a:lstStyle/>
          <a:p>
            <a:r>
              <a:rPr lang="en-US" b="1" dirty="0"/>
              <a:t>Richard Di Giacomo</a:t>
            </a:r>
            <a:r>
              <a:rPr lang="en-US" dirty="0"/>
              <a:t>, </a:t>
            </a:r>
          </a:p>
          <a:p>
            <a:r>
              <a:rPr lang="en-US" dirty="0"/>
              <a:t>M.A. History, </a:t>
            </a:r>
          </a:p>
          <a:p>
            <a:r>
              <a:rPr lang="en-US" dirty="0"/>
              <a:t>author of the Role-Playing Simulation series of books from Interact</a:t>
            </a:r>
          </a:p>
        </p:txBody>
      </p:sp>
      <p:pic>
        <p:nvPicPr>
          <p:cNvPr id="3" name="Picture 2" descr="Logo&#10;&#10;Description automatically generated">
            <a:extLst>
              <a:ext uri="{FF2B5EF4-FFF2-40B4-BE49-F238E27FC236}">
                <a16:creationId xmlns="" xmlns:a="http://schemas.openxmlformats.org/drawingml/2006/main" xmlns:r="http://schemas.openxmlformats.org/officeDocument/2006/relationships" xmlns:p="http://schemas.openxmlformats.org/presentationml/2006/main" xmlns:a16="http://schemas.microsoft.com/office/drawing/2014/main" xmlns:mv="urn:schemas-microsoft-com:mac:vml" xmlns:mc="http://schemas.openxmlformats.org/markup-compatibility/2006" id="{96F72187-860F-B340-BD35-F310D32CDBC8}"/>
              </a:ext>
            </a:extLst>
          </p:cNvPr>
          <p:cNvPicPr>
            <a:picLocks noChangeAspect="1"/>
          </p:cNvPicPr>
          <p:nvPr/>
        </p:nvPicPr>
        <p:blipFill>
          <a:blip r:embed="rId3">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990600" y="5002400"/>
            <a:ext cx="3937000" cy="762000"/>
          </a:xfrm>
          <a:prstGeom prst="rect">
            <a:avLst/>
          </a:prstGeom>
        </p:spPr>
      </p:pic>
      <p:pic>
        <p:nvPicPr>
          <p:cNvPr id="10" name="Picture 9" descr="french-revolution-battle_0c4653e387.jpg"/>
          <p:cNvPicPr>
            <a:picLocks noChangeAspect="1"/>
          </p:cNvPicPr>
          <p:nvPr/>
        </p:nvPicPr>
        <p:blipFill>
          <a:blip r:embed="rId4"/>
          <a:stretch>
            <a:fillRect/>
          </a:stretch>
        </p:blipFill>
        <p:spPr>
          <a:xfrm>
            <a:off x="3581400" y="1295400"/>
            <a:ext cx="4876800" cy="3260725"/>
          </a:xfrm>
          <a:prstGeom prst="rect">
            <a:avLst/>
          </a:prstGeom>
        </p:spPr>
      </p:pic>
    </p:spTree>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Simulations improve comprehension and test scores</a:t>
            </a:r>
            <a:endParaRPr lang="en-US" dirty="0"/>
          </a:p>
        </p:txBody>
      </p:sp>
      <p:sp>
        <p:nvSpPr>
          <p:cNvPr id="3" name="Text Placeholder 2"/>
          <p:cNvSpPr>
            <a:spLocks noGrp="1"/>
          </p:cNvSpPr>
          <p:nvPr>
            <p:ph type="body" sz="half" idx="1"/>
          </p:nvPr>
        </p:nvSpPr>
        <p:spPr/>
        <p:txBody>
          <a:bodyPr/>
          <a:lstStyle/>
          <a:p>
            <a:r>
              <a:rPr lang="en-US" sz="2800" dirty="0" smtClean="0"/>
              <a:t>Studies have shown that simulations help students to grasp difficult concepts better and retain them longer</a:t>
            </a:r>
          </a:p>
          <a:p>
            <a:r>
              <a:rPr lang="en-US" sz="2800" dirty="0" smtClean="0"/>
              <a:t>Test scores and grades have improved after doing simulations</a:t>
            </a:r>
            <a:endParaRPr lang="en-US" sz="2800" dirty="0"/>
          </a:p>
        </p:txBody>
      </p:sp>
      <p:sp>
        <p:nvSpPr>
          <p:cNvPr id="4" name="Content Placeholder 3"/>
          <p:cNvSpPr>
            <a:spLocks noGrp="1"/>
          </p:cNvSpPr>
          <p:nvPr>
            <p:ph sz="half" idx="2"/>
          </p:nvPr>
        </p:nvSpPr>
        <p:spPr/>
        <p:txBody>
          <a:bodyPr/>
          <a:lstStyle/>
          <a:p>
            <a:r>
              <a:rPr lang="en-US" dirty="0" smtClean="0"/>
              <a:t>They can be used as a scaffolding activity, basic form of instruction, or authentic assessment.</a:t>
            </a:r>
          </a:p>
          <a:p>
            <a:r>
              <a:rPr lang="en-US" dirty="0" smtClean="0"/>
              <a:t>They can be used to introduce or sum up a unit.</a:t>
            </a:r>
            <a:endParaRPr lang="en-US" dirty="0"/>
          </a:p>
        </p:txBody>
      </p:sp>
      <p:sp>
        <p:nvSpPr>
          <p:cNvPr id="5" name="TextBox 4"/>
          <p:cNvSpPr txBox="1"/>
          <p:nvPr/>
        </p:nvSpPr>
        <p:spPr>
          <a:xfrm>
            <a:off x="457200" y="6172200"/>
            <a:ext cx="8382000" cy="461665"/>
          </a:xfrm>
          <a:prstGeom prst="rect">
            <a:avLst/>
          </a:prstGeom>
          <a:noFill/>
        </p:spPr>
        <p:txBody>
          <a:bodyPr wrap="square" rtlCol="0">
            <a:spAutoFit/>
          </a:bodyPr>
          <a:lstStyle/>
          <a:p>
            <a:r>
              <a:rPr lang="en-US" sz="2400" b="1" dirty="0" smtClean="0">
                <a:latin typeface="Bodoni 72 Oldstyle Book Italic"/>
              </a:rPr>
              <a:t>Simulations are much more than a reward or change of pace activity!</a:t>
            </a:r>
            <a:endParaRPr lang="en-US" sz="2400" b="1" dirty="0">
              <a:latin typeface="Bodoni 72 Oldstyle Book Italic"/>
            </a:endParaRPr>
          </a:p>
        </p:txBody>
      </p:sp>
    </p:spTree>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Simulations allow for many enrichment activities. After the simulation you can follow up with:</a:t>
            </a:r>
            <a:r>
              <a:rPr lang="en-US" dirty="0" smtClean="0"/>
              <a:t/>
            </a:r>
            <a:br>
              <a:rPr lang="en-US" dirty="0" smtClean="0"/>
            </a:br>
            <a:endParaRPr lang="en-US" dirty="0"/>
          </a:p>
        </p:txBody>
      </p:sp>
      <p:sp>
        <p:nvSpPr>
          <p:cNvPr id="3" name="Text Placeholder 2"/>
          <p:cNvSpPr>
            <a:spLocks noGrp="1"/>
          </p:cNvSpPr>
          <p:nvPr>
            <p:ph type="body" sz="half" idx="1"/>
          </p:nvPr>
        </p:nvSpPr>
        <p:spPr>
          <a:xfrm>
            <a:off x="457200" y="1371600"/>
            <a:ext cx="4038600" cy="4530725"/>
          </a:xfrm>
        </p:spPr>
        <p:txBody>
          <a:bodyPr/>
          <a:lstStyle/>
          <a:p>
            <a:r>
              <a:rPr lang="en-US" sz="2800" dirty="0" smtClean="0"/>
              <a:t>A debriefing including a discussion of alternate outcomes or how history might have been different with a few changes</a:t>
            </a:r>
          </a:p>
          <a:p>
            <a:r>
              <a:rPr lang="en-US" sz="2800" dirty="0" smtClean="0"/>
              <a:t>Running the simulation again with a different time period, location, or set of characters</a:t>
            </a:r>
          </a:p>
          <a:p>
            <a:pPr>
              <a:buNone/>
            </a:pPr>
            <a:endParaRPr lang="en-US" sz="2800" dirty="0"/>
          </a:p>
        </p:txBody>
      </p:sp>
      <p:sp>
        <p:nvSpPr>
          <p:cNvPr id="4" name="Content Placeholder 3"/>
          <p:cNvSpPr>
            <a:spLocks noGrp="1"/>
          </p:cNvSpPr>
          <p:nvPr>
            <p:ph sz="half" idx="2"/>
          </p:nvPr>
        </p:nvSpPr>
        <p:spPr>
          <a:xfrm>
            <a:off x="4724400" y="1371600"/>
            <a:ext cx="4038600" cy="4530725"/>
          </a:xfrm>
        </p:spPr>
        <p:txBody>
          <a:bodyPr/>
          <a:lstStyle/>
          <a:p>
            <a:r>
              <a:rPr lang="en-US" sz="2800" dirty="0" smtClean="0"/>
              <a:t>An essay or other assessment of what they have learned</a:t>
            </a:r>
          </a:p>
          <a:p>
            <a:r>
              <a:rPr lang="en-US" sz="2800" dirty="0" smtClean="0"/>
              <a:t>A student made film or play</a:t>
            </a:r>
          </a:p>
          <a:p>
            <a:r>
              <a:rPr lang="en-US" sz="2800" dirty="0" smtClean="0"/>
              <a:t>A creative writing assignment</a:t>
            </a:r>
          </a:p>
          <a:p>
            <a:r>
              <a:rPr lang="en-US" sz="2800" dirty="0" smtClean="0"/>
              <a:t>Having students create their own simulation</a:t>
            </a:r>
            <a:endParaRPr lang="en-US" sz="2800" dirty="0"/>
          </a:p>
        </p:txBody>
      </p:sp>
    </p:spTree>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1"/>
            <a:ext cx="8229600" cy="762000"/>
          </a:xfrm>
        </p:spPr>
        <p:txBody>
          <a:bodyPr/>
          <a:lstStyle/>
          <a:p>
            <a:pPr lvl="0"/>
            <a:r>
              <a:rPr lang="en-US" sz="3200" dirty="0" smtClean="0"/>
              <a:t>Examples of World Revolutions simulations</a:t>
            </a:r>
            <a:r>
              <a:rPr lang="en-US" sz="4400" dirty="0" smtClean="0"/>
              <a:t> </a:t>
            </a:r>
            <a:br>
              <a:rPr lang="en-US" sz="4400" dirty="0" smtClean="0"/>
            </a:br>
            <a:endParaRPr lang="en-US" dirty="0"/>
          </a:p>
        </p:txBody>
      </p:sp>
      <p:sp>
        <p:nvSpPr>
          <p:cNvPr id="3" name="Text Placeholder 2"/>
          <p:cNvSpPr>
            <a:spLocks noGrp="1"/>
          </p:cNvSpPr>
          <p:nvPr>
            <p:ph type="body" sz="half" idx="1"/>
          </p:nvPr>
        </p:nvSpPr>
        <p:spPr>
          <a:xfrm>
            <a:off x="228600" y="914400"/>
            <a:ext cx="4267200" cy="5216525"/>
          </a:xfrm>
        </p:spPr>
        <p:txBody>
          <a:bodyPr/>
          <a:lstStyle/>
          <a:p>
            <a:r>
              <a:rPr lang="en-US" sz="2400" b="1" dirty="0" smtClean="0"/>
              <a:t>Patriots </a:t>
            </a:r>
            <a:r>
              <a:rPr lang="en-US" sz="2400" b="1" dirty="0" err="1" smtClean="0"/>
              <a:t>v</a:t>
            </a:r>
            <a:r>
              <a:rPr lang="en-US" sz="2400" b="1" dirty="0" smtClean="0"/>
              <a:t>. Tories </a:t>
            </a:r>
            <a:endParaRPr lang="en-US" sz="2400" dirty="0" smtClean="0"/>
          </a:p>
          <a:p>
            <a:r>
              <a:rPr lang="en-US" sz="2400" b="1" dirty="0" smtClean="0"/>
              <a:t>Exporting </a:t>
            </a:r>
            <a:r>
              <a:rPr lang="en-US" sz="2400" b="1" dirty="0" smtClean="0"/>
              <a:t>the French Revolution</a:t>
            </a:r>
            <a:r>
              <a:rPr lang="en-US" sz="2400" b="1" dirty="0" smtClean="0"/>
              <a:t> </a:t>
            </a:r>
          </a:p>
          <a:p>
            <a:r>
              <a:rPr lang="en-US" sz="2400" b="1" dirty="0" smtClean="0"/>
              <a:t>Revolutions </a:t>
            </a:r>
            <a:r>
              <a:rPr lang="en-US" sz="2400" b="1" dirty="0" smtClean="0"/>
              <a:t>of 1848 </a:t>
            </a:r>
            <a:endParaRPr lang="en-US" sz="2400" dirty="0" smtClean="0"/>
          </a:p>
          <a:p>
            <a:r>
              <a:rPr lang="en-US" sz="2400" b="1" dirty="0" smtClean="0"/>
              <a:t>Risorgimento </a:t>
            </a:r>
            <a:endParaRPr lang="en-US" sz="2400" dirty="0" smtClean="0"/>
          </a:p>
          <a:p>
            <a:r>
              <a:rPr lang="en-US" sz="2400" b="1" dirty="0" smtClean="0"/>
              <a:t>Pancho </a:t>
            </a:r>
            <a:r>
              <a:rPr lang="en-US" sz="2400" b="1" dirty="0" smtClean="0"/>
              <a:t>Villa, Hero or Villain?</a:t>
            </a:r>
            <a:r>
              <a:rPr lang="en-US" sz="2400" b="1" dirty="0" smtClean="0"/>
              <a:t> </a:t>
            </a:r>
            <a:endParaRPr lang="en-US" sz="2400" dirty="0" smtClean="0"/>
          </a:p>
          <a:p>
            <a:r>
              <a:rPr lang="en-US" sz="2400" b="1" dirty="0" smtClean="0"/>
              <a:t>Russian </a:t>
            </a:r>
            <a:r>
              <a:rPr lang="en-US" sz="2400" b="1" dirty="0" smtClean="0"/>
              <a:t>Revolution </a:t>
            </a:r>
            <a:endParaRPr lang="en-US" sz="2400" dirty="0" smtClean="0"/>
          </a:p>
          <a:p>
            <a:r>
              <a:rPr lang="en-US" sz="2400" b="1" dirty="0" smtClean="0"/>
              <a:t>Suffragettes </a:t>
            </a:r>
            <a:endParaRPr lang="en-US" sz="2400" dirty="0" smtClean="0"/>
          </a:p>
          <a:p>
            <a:r>
              <a:rPr lang="en-US" sz="2400" b="1" dirty="0" smtClean="0"/>
              <a:t>To </a:t>
            </a:r>
            <a:r>
              <a:rPr lang="en-US" sz="2400" b="1" dirty="0" smtClean="0"/>
              <a:t>Tell the Truth: Gandhi </a:t>
            </a:r>
            <a:endParaRPr lang="en-US" sz="2400" dirty="0" smtClean="0"/>
          </a:p>
          <a:p>
            <a:r>
              <a:rPr lang="en-US" sz="2400" b="1" dirty="0" smtClean="0"/>
              <a:t>Revolutionary </a:t>
            </a:r>
            <a:r>
              <a:rPr lang="en-US" sz="2400" b="1" dirty="0" smtClean="0"/>
              <a:t>Debates </a:t>
            </a:r>
            <a:endParaRPr lang="en-US" sz="2400" dirty="0" smtClean="0"/>
          </a:p>
          <a:p>
            <a:endParaRPr lang="en-US" dirty="0"/>
          </a:p>
        </p:txBody>
      </p:sp>
      <p:sp>
        <p:nvSpPr>
          <p:cNvPr id="4" name="Content Placeholder 3"/>
          <p:cNvSpPr>
            <a:spLocks noGrp="1"/>
          </p:cNvSpPr>
          <p:nvPr>
            <p:ph sz="half" idx="2"/>
          </p:nvPr>
        </p:nvSpPr>
        <p:spPr>
          <a:xfrm>
            <a:off x="4648200" y="990600"/>
            <a:ext cx="4343400" cy="5140325"/>
          </a:xfrm>
        </p:spPr>
        <p:txBody>
          <a:bodyPr/>
          <a:lstStyle/>
          <a:p>
            <a:r>
              <a:rPr lang="en-US" sz="2000" dirty="0" smtClean="0"/>
              <a:t>Get colonists to join your side</a:t>
            </a:r>
          </a:p>
          <a:p>
            <a:r>
              <a:rPr lang="en-US" sz="2000" dirty="0" smtClean="0"/>
              <a:t>Should other countries copy the French revolution? </a:t>
            </a:r>
          </a:p>
          <a:p>
            <a:r>
              <a:rPr lang="en-US" sz="2000" dirty="0" smtClean="0"/>
              <a:t>Students create a revolutionary pamphlet</a:t>
            </a:r>
          </a:p>
          <a:p>
            <a:r>
              <a:rPr lang="en-US" sz="2000" dirty="0" smtClean="0"/>
              <a:t>Factions compete to unite </a:t>
            </a:r>
            <a:r>
              <a:rPr lang="en-US" sz="2000" dirty="0" smtClean="0"/>
              <a:t>Italy</a:t>
            </a:r>
          </a:p>
          <a:p>
            <a:r>
              <a:rPr lang="en-US" sz="2000" dirty="0" smtClean="0"/>
              <a:t>Create poster </a:t>
            </a:r>
            <a:r>
              <a:rPr lang="en-US" sz="2000" dirty="0" smtClean="0"/>
              <a:t>that is pro or anti-Pancho </a:t>
            </a:r>
            <a:r>
              <a:rPr lang="en-US" sz="2000" dirty="0" smtClean="0"/>
              <a:t>Villa</a:t>
            </a:r>
            <a:endParaRPr lang="en-US" sz="2000" dirty="0" smtClean="0"/>
          </a:p>
          <a:p>
            <a:r>
              <a:rPr lang="en-US" sz="2000" dirty="0" smtClean="0"/>
              <a:t>Factions </a:t>
            </a:r>
            <a:r>
              <a:rPr lang="en-US" sz="2000" dirty="0" smtClean="0"/>
              <a:t>compete to</a:t>
            </a:r>
            <a:r>
              <a:rPr lang="en-US" sz="2000" dirty="0" smtClean="0"/>
              <a:t> rule Russia</a:t>
            </a:r>
          </a:p>
          <a:p>
            <a:r>
              <a:rPr lang="en-US" sz="2000" dirty="0" smtClean="0"/>
              <a:t>Students plan strategies to promote women’s rights</a:t>
            </a:r>
          </a:p>
          <a:p>
            <a:r>
              <a:rPr lang="en-US" sz="2000" dirty="0" smtClean="0"/>
              <a:t>D</a:t>
            </a:r>
            <a:r>
              <a:rPr lang="en-US" sz="2000" dirty="0" smtClean="0"/>
              <a:t>ecide which gameshow contestant is the real Napoleon</a:t>
            </a:r>
          </a:p>
          <a:p>
            <a:r>
              <a:rPr lang="en-US" sz="2000" dirty="0" smtClean="0"/>
              <a:t>Take sides on various revolutionary topics</a:t>
            </a:r>
          </a:p>
          <a:p>
            <a:endParaRPr lang="en-US" sz="1800" dirty="0"/>
          </a:p>
        </p:txBody>
      </p:sp>
    </p:spTree>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1"/>
            <a:ext cx="8229600" cy="762000"/>
          </a:xfrm>
        </p:spPr>
        <p:txBody>
          <a:bodyPr/>
          <a:lstStyle/>
          <a:p>
            <a:pPr eaLnBrk="1" hangingPunct="1">
              <a:spcBef>
                <a:spcPts val="1224"/>
              </a:spcBef>
            </a:pPr>
            <a:r>
              <a:rPr lang="en-US" sz="3600" b="1" i="1" dirty="0" smtClean="0"/>
              <a:t>Role-Playing World </a:t>
            </a:r>
            <a:r>
              <a:rPr lang="en-US" sz="3600" b="1" i="1" dirty="0" smtClean="0"/>
              <a:t>Revolutions</a:t>
            </a:r>
            <a:br>
              <a:rPr lang="en-US" sz="3600" b="1" i="1" dirty="0" smtClean="0"/>
            </a:br>
            <a:r>
              <a:rPr lang="en-US" sz="4400" b="1" i="1" dirty="0" smtClean="0"/>
              <a:t> </a:t>
            </a:r>
            <a:r>
              <a:rPr lang="en-US" sz="4400" b="1" dirty="0" smtClean="0"/>
              <a:t/>
            </a:r>
            <a:br>
              <a:rPr lang="en-US" sz="4400" b="1" dirty="0" smtClean="0"/>
            </a:br>
            <a:r>
              <a:rPr lang="en-US" sz="3600" b="1" dirty="0" smtClean="0"/>
              <a:t>Print-Based </a:t>
            </a:r>
            <a:r>
              <a:rPr lang="en-US" sz="3600" b="1" dirty="0" smtClean="0"/>
              <a:t>or</a:t>
            </a:r>
            <a:br>
              <a:rPr lang="en-US" sz="3600" b="1" dirty="0" smtClean="0"/>
            </a:br>
            <a:r>
              <a:rPr lang="en-US" sz="3600" b="1" dirty="0" smtClean="0"/>
              <a:t> </a:t>
            </a:r>
            <a:r>
              <a:rPr lang="en-US" sz="3600" b="1" dirty="0" smtClean="0"/>
              <a:t>E-book</a:t>
            </a:r>
            <a:r>
              <a:rPr lang="en-US" sz="4400" b="1" dirty="0" smtClean="0"/>
              <a:t/>
            </a:r>
            <a:br>
              <a:rPr lang="en-US" sz="4400" b="1" dirty="0" smtClean="0"/>
            </a:br>
            <a:r>
              <a:rPr lang="en-US" sz="3200" dirty="0" smtClean="0"/>
              <a:t>© 2021 </a:t>
            </a:r>
            <a:r>
              <a:rPr lang="en-US" sz="3200" dirty="0" smtClean="0"/>
              <a:t>Interact</a:t>
            </a:r>
            <a:r>
              <a:rPr lang="en-US" sz="3600" dirty="0" smtClean="0"/>
              <a:t/>
            </a:r>
            <a:br>
              <a:rPr lang="en-US" sz="3600" dirty="0" smtClean="0"/>
            </a:br>
            <a:r>
              <a:rPr lang="en-US" sz="3600" b="1" dirty="0" err="1" smtClean="0"/>
              <a:t>www.teachinteract.com</a:t>
            </a:r>
            <a:r>
              <a:rPr lang="en-US" sz="3600" b="1" dirty="0" smtClean="0"/>
              <a:t> </a:t>
            </a:r>
            <a:r>
              <a:rPr lang="en-US" sz="4400" dirty="0" smtClean="0"/>
              <a:t/>
            </a:r>
            <a:br>
              <a:rPr lang="en-US" sz="4400" dirty="0" smtClean="0"/>
            </a:br>
            <a:endParaRPr lang="en-US" dirty="0"/>
          </a:p>
        </p:txBody>
      </p:sp>
      <p:pic>
        <p:nvPicPr>
          <p:cNvPr id="5" name="Content Placeholder 4" descr="INT208.gif"/>
          <p:cNvPicPr>
            <a:picLocks noGrp="1" noChangeAspect="1"/>
          </p:cNvPicPr>
          <p:nvPr>
            <p:ph sz="half" idx="2"/>
          </p:nvPr>
        </p:nvPicPr>
        <p:blipFill>
          <a:blip r:embed="rId2"/>
          <a:srcRect l="-7632" r="-7632"/>
          <a:stretch>
            <a:fillRect/>
          </a:stretch>
        </p:blipFill>
        <p:spPr>
          <a:xfrm>
            <a:off x="5334000" y="1066800"/>
            <a:ext cx="4038600" cy="4530725"/>
          </a:xfrm>
        </p:spPr>
      </p:pic>
    </p:spTree>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800" b="1" dirty="0" smtClean="0">
                <a:latin typeface="Arial Black" panose="020B0604020202020204" pitchFamily="34" charset="0"/>
                <a:cs typeface="Arial Black" panose="020B0604020202020204" pitchFamily="34" charset="0"/>
              </a:rPr>
              <a:t>Other books containing </a:t>
            </a:r>
            <a:r>
              <a:rPr lang="en-US" sz="3800" b="1" dirty="0" smtClean="0">
                <a:latin typeface="Arial Black" panose="020B0604020202020204" pitchFamily="34" charset="0"/>
                <a:cs typeface="Arial Black" panose="020B0604020202020204" pitchFamily="34" charset="0"/>
              </a:rPr>
              <a:t> simulations about revolutions</a:t>
            </a:r>
            <a:endParaRPr lang="en-US" sz="3800" b="1" dirty="0">
              <a:latin typeface="Arial Black" panose="020B0604020202020204" pitchFamily="34" charset="0"/>
              <a:cs typeface="Arial Black" panose="020B0604020202020204" pitchFamily="34" charset="0"/>
            </a:endParaRPr>
          </a:p>
        </p:txBody>
      </p:sp>
      <p:sp>
        <p:nvSpPr>
          <p:cNvPr id="8195" name="Rectangle 3"/>
          <p:cNvSpPr>
            <a:spLocks noGrp="1" noChangeArrowheads="1"/>
          </p:cNvSpPr>
          <p:nvPr>
            <p:ph type="body" sz="half" idx="1"/>
          </p:nvPr>
        </p:nvSpPr>
        <p:spPr>
          <a:xfrm>
            <a:off x="457200" y="1447800"/>
            <a:ext cx="7696200" cy="3844925"/>
          </a:xfrm>
        </p:spPr>
        <p:txBody>
          <a:bodyPr/>
          <a:lstStyle/>
          <a:p>
            <a:pPr eaLnBrk="1" hangingPunct="1">
              <a:spcBef>
                <a:spcPts val="1224"/>
              </a:spcBef>
              <a:buClrTx/>
              <a:buFont typeface="Wingdings" charset="2"/>
              <a:buChar char="§"/>
            </a:pPr>
            <a:r>
              <a:rPr lang="en-US" sz="2000" u="sng" dirty="0" smtClean="0">
                <a:solidFill>
                  <a:schemeClr val="accent1">
                    <a:lumMod val="75000"/>
                  </a:schemeClr>
                </a:solidFill>
                <a:uFill>
                  <a:solidFill>
                    <a:schemeClr val="accent1">
                      <a:lumMod val="75000"/>
                    </a:schemeClr>
                  </a:solidFill>
                </a:uFill>
              </a:rPr>
              <a:t>Interact </a:t>
            </a:r>
            <a:r>
              <a:rPr lang="en-US" sz="2000" u="sng" dirty="0">
                <a:solidFill>
                  <a:schemeClr val="accent1">
                    <a:lumMod val="75000"/>
                  </a:schemeClr>
                </a:solidFill>
                <a:uFill>
                  <a:solidFill>
                    <a:schemeClr val="accent1">
                      <a:lumMod val="75000"/>
                    </a:schemeClr>
                  </a:solidFill>
                </a:uFill>
              </a:rPr>
              <a:t>simulations </a:t>
            </a:r>
            <a:r>
              <a:rPr lang="en-US" sz="2000" dirty="0">
                <a:solidFill>
                  <a:schemeClr val="accent1">
                    <a:lumMod val="75000"/>
                  </a:schemeClr>
                </a:solidFill>
              </a:rPr>
              <a:t>the Role-playing Simulations series by Richard Di Giacomo and </a:t>
            </a:r>
            <a:r>
              <a:rPr lang="en-US" sz="2000" dirty="0" smtClean="0">
                <a:solidFill>
                  <a:schemeClr val="accent1">
                    <a:lumMod val="75000"/>
                  </a:schemeClr>
                </a:solidFill>
              </a:rPr>
              <a:t>others contain activities on the </a:t>
            </a:r>
          </a:p>
          <a:p>
            <a:pPr eaLnBrk="1" hangingPunct="1">
              <a:spcBef>
                <a:spcPts val="1224"/>
              </a:spcBef>
              <a:buClrTx/>
              <a:buFont typeface="Wingdings" charset="2"/>
              <a:buChar char="§"/>
            </a:pPr>
            <a:r>
              <a:rPr lang="en-US" sz="2000" u="sng" dirty="0" smtClean="0">
                <a:solidFill>
                  <a:schemeClr val="accent1">
                    <a:lumMod val="75000"/>
                  </a:schemeClr>
                </a:solidFill>
                <a:uFill>
                  <a:solidFill>
                    <a:schemeClr val="accent1">
                      <a:lumMod val="75000"/>
                    </a:schemeClr>
                  </a:solidFill>
                </a:uFill>
              </a:rPr>
              <a:t>American Revolution</a:t>
            </a:r>
          </a:p>
          <a:p>
            <a:pPr eaLnBrk="1" hangingPunct="1">
              <a:spcBef>
                <a:spcPts val="1224"/>
              </a:spcBef>
              <a:buClrTx/>
              <a:buFont typeface="Wingdings" charset="2"/>
              <a:buChar char="§"/>
            </a:pPr>
            <a:r>
              <a:rPr lang="en-US" sz="2000" u="sng" dirty="0" smtClean="0">
                <a:solidFill>
                  <a:schemeClr val="accent1">
                    <a:lumMod val="75000"/>
                  </a:schemeClr>
                </a:solidFill>
                <a:uFill>
                  <a:solidFill>
                    <a:schemeClr val="accent1">
                      <a:lumMod val="75000"/>
                    </a:schemeClr>
                  </a:solidFill>
                </a:uFill>
              </a:rPr>
              <a:t>French Revolution</a:t>
            </a:r>
          </a:p>
          <a:p>
            <a:pPr eaLnBrk="1" hangingPunct="1">
              <a:spcBef>
                <a:spcPts val="1224"/>
              </a:spcBef>
              <a:buClrTx/>
              <a:buFont typeface="Wingdings" charset="2"/>
              <a:buChar char="§"/>
            </a:pPr>
            <a:r>
              <a:rPr lang="en-US" sz="2000" u="sng" dirty="0" smtClean="0">
                <a:solidFill>
                  <a:schemeClr val="accent1">
                    <a:lumMod val="75000"/>
                  </a:schemeClr>
                </a:solidFill>
                <a:uFill>
                  <a:solidFill>
                    <a:schemeClr val="accent1">
                      <a:lumMod val="75000"/>
                    </a:schemeClr>
                  </a:solidFill>
                </a:uFill>
              </a:rPr>
              <a:t>American Civil War </a:t>
            </a:r>
          </a:p>
          <a:p>
            <a:pPr eaLnBrk="1" hangingPunct="1">
              <a:spcBef>
                <a:spcPts val="1224"/>
              </a:spcBef>
              <a:buClrTx/>
              <a:buFont typeface="Wingdings" charset="2"/>
              <a:buChar char="§"/>
            </a:pPr>
            <a:r>
              <a:rPr lang="en-US" sz="2000" u="sng" dirty="0" smtClean="0">
                <a:solidFill>
                  <a:schemeClr val="accent1">
                    <a:lumMod val="75000"/>
                  </a:schemeClr>
                </a:solidFill>
                <a:uFill>
                  <a:solidFill>
                    <a:schemeClr val="accent1">
                      <a:lumMod val="75000"/>
                    </a:schemeClr>
                  </a:solidFill>
                </a:uFill>
              </a:rPr>
              <a:t>Imperialism </a:t>
            </a:r>
            <a:r>
              <a:rPr lang="en-US" sz="2000" u="sng" dirty="0" smtClean="0">
                <a:solidFill>
                  <a:schemeClr val="accent1">
                    <a:lumMod val="75000"/>
                  </a:schemeClr>
                </a:solidFill>
                <a:uFill>
                  <a:solidFill>
                    <a:schemeClr val="accent1">
                      <a:lumMod val="75000"/>
                    </a:schemeClr>
                  </a:solidFill>
                </a:uFill>
              </a:rPr>
              <a:t>and others</a:t>
            </a:r>
            <a:endParaRPr lang="en-US" sz="2000" dirty="0" smtClean="0">
              <a:solidFill>
                <a:schemeClr val="accent1">
                  <a:lumMod val="75000"/>
                </a:schemeClr>
              </a:solidFill>
            </a:endParaRPr>
          </a:p>
          <a:p>
            <a:pPr eaLnBrk="1" hangingPunct="1">
              <a:spcBef>
                <a:spcPts val="1224"/>
              </a:spcBef>
              <a:buClrTx/>
              <a:buFont typeface="Wingdings" charset="2"/>
              <a:buChar char="§"/>
            </a:pPr>
            <a:r>
              <a:rPr lang="en-US" sz="2000" u="sng" dirty="0">
                <a:solidFill>
                  <a:schemeClr val="accent1">
                    <a:lumMod val="75000"/>
                  </a:schemeClr>
                </a:solidFill>
                <a:uFill>
                  <a:solidFill>
                    <a:schemeClr val="accent1">
                      <a:lumMod val="75000"/>
                    </a:schemeClr>
                  </a:solidFill>
                </a:uFill>
              </a:rPr>
              <a:t>Social Studies School Service</a:t>
            </a:r>
          </a:p>
          <a:p>
            <a:pPr lvl="1" eaLnBrk="1" hangingPunct="1">
              <a:spcBef>
                <a:spcPts val="1224"/>
              </a:spcBef>
              <a:buClrTx/>
              <a:buFont typeface="Wingdings" charset="2"/>
              <a:buChar char="§"/>
            </a:pPr>
            <a:r>
              <a:rPr lang="en-US" sz="1600" u="sng" dirty="0" smtClean="0">
                <a:solidFill>
                  <a:schemeClr val="accent1">
                    <a:lumMod val="75000"/>
                  </a:schemeClr>
                </a:solidFill>
                <a:uFill>
                  <a:solidFill>
                    <a:schemeClr val="accent1">
                      <a:lumMod val="75000"/>
                    </a:schemeClr>
                  </a:solidFill>
                </a:uFill>
                <a:hlinkClick r:id="rId3"/>
              </a:rPr>
              <a:t>www.socialstudies.com</a:t>
            </a:r>
            <a:endParaRPr lang="en-US" sz="1600" u="sng" dirty="0" smtClean="0">
              <a:solidFill>
                <a:schemeClr val="accent1">
                  <a:lumMod val="75000"/>
                </a:schemeClr>
              </a:solidFill>
              <a:uFill>
                <a:solidFill>
                  <a:schemeClr val="accent1">
                    <a:lumMod val="75000"/>
                  </a:schemeClr>
                </a:solidFill>
              </a:uFill>
            </a:endParaRPr>
          </a:p>
          <a:p>
            <a:pPr lvl="1" eaLnBrk="1" hangingPunct="1">
              <a:spcBef>
                <a:spcPts val="1224"/>
              </a:spcBef>
              <a:buClrTx/>
              <a:buFont typeface="Wingdings" charset="2"/>
              <a:buChar char="§"/>
            </a:pPr>
            <a:endParaRPr lang="en-US" sz="1600" u="sng" dirty="0" smtClean="0">
              <a:solidFill>
                <a:schemeClr val="accent1">
                  <a:lumMod val="75000"/>
                </a:schemeClr>
              </a:solidFill>
              <a:uFill>
                <a:solidFill>
                  <a:schemeClr val="accent1">
                    <a:lumMod val="75000"/>
                  </a:schemeClr>
                </a:solidFill>
              </a:uFill>
            </a:endParaRPr>
          </a:p>
          <a:p>
            <a:pPr lvl="1" eaLnBrk="1" hangingPunct="1">
              <a:spcBef>
                <a:spcPts val="1224"/>
              </a:spcBef>
              <a:buClrTx/>
              <a:buFont typeface="Wingdings" charset="2"/>
              <a:buChar char="§"/>
            </a:pPr>
            <a:endParaRPr lang="en-US" sz="1600" u="sng" dirty="0" smtClean="0">
              <a:solidFill>
                <a:schemeClr val="accent1">
                  <a:lumMod val="75000"/>
                </a:schemeClr>
              </a:solidFill>
              <a:uFill>
                <a:solidFill>
                  <a:schemeClr val="accent1">
                    <a:lumMod val="75000"/>
                  </a:schemeClr>
                </a:solidFill>
              </a:uFill>
            </a:endParaRPr>
          </a:p>
          <a:p>
            <a:pPr lvl="1" eaLnBrk="1" hangingPunct="1">
              <a:spcBef>
                <a:spcPts val="1224"/>
              </a:spcBef>
              <a:buClrTx/>
              <a:buFont typeface="Wingdings" charset="2"/>
              <a:buChar char="§"/>
            </a:pPr>
            <a:endParaRPr lang="en-US" sz="1600" u="sng" dirty="0">
              <a:solidFill>
                <a:schemeClr val="accent1">
                  <a:lumMod val="75000"/>
                </a:schemeClr>
              </a:solidFill>
              <a:uFill>
                <a:solidFill>
                  <a:schemeClr val="accent1">
                    <a:lumMod val="75000"/>
                  </a:schemeClr>
                </a:solidFill>
              </a:uFill>
            </a:endParaRPr>
          </a:p>
        </p:txBody>
      </p:sp>
      <p:pic>
        <p:nvPicPr>
          <p:cNvPr id="5" name="Picture 4" descr="Screen Shot 2017-11-13 at 11.26.46 AM.png"/>
          <p:cNvPicPr>
            <a:picLocks noChangeAspect="1"/>
          </p:cNvPicPr>
          <p:nvPr/>
        </p:nvPicPr>
        <p:blipFill>
          <a:blip r:embed="rId4"/>
          <a:stretch>
            <a:fillRect/>
          </a:stretch>
        </p:blipFill>
        <p:spPr>
          <a:xfrm>
            <a:off x="0" y="4876800"/>
            <a:ext cx="9144000" cy="1754605"/>
          </a:xfrm>
          <a:prstGeom prst="rect">
            <a:avLst/>
          </a:prstGeom>
        </p:spPr>
      </p:pic>
    </p:spTree>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b="1" dirty="0">
                <a:latin typeface="Arial Black" panose="020B0604020202020204" pitchFamily="34" charset="0"/>
                <a:cs typeface="Arial Black" panose="020B0604020202020204" pitchFamily="34" charset="0"/>
              </a:rPr>
              <a:t>Conclusion</a:t>
            </a:r>
          </a:p>
        </p:txBody>
      </p:sp>
      <p:sp>
        <p:nvSpPr>
          <p:cNvPr id="20483" name="Rectangle 3"/>
          <p:cNvSpPr>
            <a:spLocks noGrp="1" noChangeArrowheads="1"/>
          </p:cNvSpPr>
          <p:nvPr>
            <p:ph type="body" idx="1"/>
          </p:nvPr>
        </p:nvSpPr>
        <p:spPr>
          <a:xfrm>
            <a:off x="762000" y="1219200"/>
            <a:ext cx="7696200" cy="4530725"/>
          </a:xfrm>
        </p:spPr>
        <p:txBody>
          <a:bodyPr/>
          <a:lstStyle/>
          <a:p>
            <a:pPr lvl="1" eaLnBrk="1" hangingPunct="1">
              <a:spcBef>
                <a:spcPts val="1920"/>
              </a:spcBef>
            </a:pPr>
            <a:r>
              <a:rPr lang="en-US" sz="2400" dirty="0" smtClean="0"/>
              <a:t>If you have a complicated subject to get across to your students, it may be much easier to teach by using a simulation.</a:t>
            </a:r>
          </a:p>
          <a:p>
            <a:pPr lvl="1" eaLnBrk="1" hangingPunct="1">
              <a:spcBef>
                <a:spcPts val="1920"/>
              </a:spcBef>
            </a:pPr>
            <a:r>
              <a:rPr lang="en-US" sz="2400" dirty="0" smtClean="0"/>
              <a:t>Students will have a much better grasp of ideologies, political parties, revolutionaries, and the cause and effect of events if they act them out themselves.</a:t>
            </a:r>
          </a:p>
          <a:p>
            <a:pPr lvl="1" eaLnBrk="1" hangingPunct="1">
              <a:spcBef>
                <a:spcPts val="1920"/>
              </a:spcBef>
            </a:pPr>
            <a:r>
              <a:rPr lang="en-US" sz="2400" dirty="0" smtClean="0"/>
              <a:t>Instead of students getting lost or bored, they will comprehend revolutions well and be talking about the roles they played for days afterward!</a:t>
            </a:r>
          </a:p>
        </p:txBody>
      </p:sp>
      <p:sp>
        <p:nvSpPr>
          <p:cNvPr id="4" name="TextBox 3"/>
          <p:cNvSpPr txBox="1"/>
          <p:nvPr/>
        </p:nvSpPr>
        <p:spPr>
          <a:xfrm>
            <a:off x="0" y="6096000"/>
            <a:ext cx="9144000" cy="461665"/>
          </a:xfrm>
          <a:prstGeom prst="rect">
            <a:avLst/>
          </a:prstGeom>
          <a:noFill/>
        </p:spPr>
        <p:txBody>
          <a:bodyPr wrap="square" rtlCol="0">
            <a:spAutoFit/>
          </a:bodyPr>
          <a:lstStyle/>
          <a:p>
            <a:pPr algn="ctr"/>
            <a:r>
              <a:rPr lang="en-US" sz="2400" b="1" dirty="0" smtClean="0">
                <a:latin typeface="Bodoni 72 Oldstyle Book Italic"/>
              </a:rPr>
              <a:t>Break out of your comfort zone and try them. You will be richly rewarded!</a:t>
            </a:r>
            <a:endParaRPr lang="en-US" sz="2400" b="1" dirty="0">
              <a:latin typeface="Bodoni 72 Oldstyle Book Italic"/>
            </a:endParaRPr>
          </a:p>
        </p:txBody>
      </p:sp>
    </p:spTree>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a:extLst>
              <a:ext uri="{FF2B5EF4-FFF2-40B4-BE49-F238E27FC236}">
                <a16:creationId xmlns="" xmlns:a="http://schemas.openxmlformats.org/drawingml/2006/main" xmlns:r="http://schemas.openxmlformats.org/officeDocument/2006/relationships" xmlns:p="http://schemas.openxmlformats.org/presentationml/2006/main" xmlns:a16="http://schemas.microsoft.com/office/drawing/2014/main" xmlns:mv="urn:schemas-microsoft-com:mac:vml" xmlns:mc="http://schemas.openxmlformats.org/markup-compatibility/2006" id="{895B7D96-B858-D649-AE36-896A502BE6B6}"/>
              </a:ext>
            </a:extLst>
          </p:cNvPr>
          <p:cNvSpPr>
            <a:spLocks noGrp="1"/>
          </p:cNvSpPr>
          <p:nvPr>
            <p:ph type="title"/>
          </p:nvPr>
        </p:nvSpPr>
        <p:spPr>
          <a:xfrm>
            <a:off x="1295400" y="1371600"/>
            <a:ext cx="6553200" cy="1362075"/>
          </a:xfrm>
        </p:spPr>
        <p:txBody>
          <a:bodyPr/>
          <a:lstStyle/>
          <a:p>
            <a:r>
              <a:rPr lang="en-US" dirty="0">
                <a:latin typeface="Arial Black" panose="020B0604020202020204" pitchFamily="34" charset="0"/>
                <a:cs typeface="Arial Black" panose="020B0604020202020204" pitchFamily="34" charset="0"/>
              </a:rPr>
              <a:t>Thank you for attending</a:t>
            </a:r>
          </a:p>
        </p:txBody>
      </p:sp>
      <p:sp>
        <p:nvSpPr>
          <p:cNvPr id="3" name="Text Placeholder 2">
            <a:extLst>
              <a:ext uri="{FF2B5EF4-FFF2-40B4-BE49-F238E27FC236}">
                <a16:creationId xmlns="" xmlns:a="http://schemas.openxmlformats.org/drawingml/2006/main" xmlns:r="http://schemas.openxmlformats.org/officeDocument/2006/relationships" xmlns:p="http://schemas.openxmlformats.org/presentationml/2006/main" xmlns:a16="http://schemas.microsoft.com/office/drawing/2014/main" xmlns:mv="urn:schemas-microsoft-com:mac:vml" xmlns:mc="http://schemas.openxmlformats.org/markup-compatibility/2006" id="{49371D95-4977-8F4F-AF13-3707BEE9C83A}"/>
              </a:ext>
            </a:extLst>
          </p:cNvPr>
          <p:cNvSpPr>
            <a:spLocks noGrp="1"/>
          </p:cNvSpPr>
          <p:nvPr>
            <p:ph type="body" idx="1"/>
          </p:nvPr>
        </p:nvSpPr>
        <p:spPr>
          <a:xfrm>
            <a:off x="1295399" y="2906713"/>
            <a:ext cx="7199313" cy="979487"/>
          </a:xfrm>
        </p:spPr>
        <p:txBody>
          <a:bodyPr/>
          <a:lstStyle/>
          <a:p>
            <a:r>
              <a:rPr lang="en-US" sz="3000" dirty="0"/>
              <a:t>Any questions?</a:t>
            </a:r>
          </a:p>
        </p:txBody>
      </p:sp>
      <p:pic>
        <p:nvPicPr>
          <p:cNvPr id="5" name="Picture 4" descr="Logo&#10;&#10;Description automatically generated">
            <a:extLst>
              <a:ext uri="{FF2B5EF4-FFF2-40B4-BE49-F238E27FC236}">
                <a16:creationId xmlns="" xmlns:a="http://schemas.openxmlformats.org/drawingml/2006/main" xmlns:r="http://schemas.openxmlformats.org/officeDocument/2006/relationships" xmlns:p="http://schemas.openxmlformats.org/presentationml/2006/main" xmlns:a16="http://schemas.microsoft.com/office/drawing/2014/main" xmlns:mv="urn:schemas-microsoft-com:mac:vml" xmlns:mc="http://schemas.openxmlformats.org/markup-compatibility/2006" id="{8B34EE8A-EF94-044A-932F-9B56ECE0E01E}"/>
              </a:ext>
            </a:extLst>
          </p:cNvPr>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5029200" y="4953000"/>
            <a:ext cx="3073400" cy="594852"/>
          </a:xfrm>
          <a:prstGeom prst="rect">
            <a:avLst/>
          </a:prstGeom>
        </p:spPr>
      </p:pic>
      <p:pic>
        <p:nvPicPr>
          <p:cNvPr id="6" name="Picture 5" descr="Screen Shot 2017-11-13 at 12.21.22 PM.png">
            <a:extLst>
              <a:ext uri="{FF2B5EF4-FFF2-40B4-BE49-F238E27FC236}">
                <a16:creationId xmlns="" xmlns:a="http://schemas.openxmlformats.org/drawingml/2006/main" xmlns:r="http://schemas.openxmlformats.org/officeDocument/2006/relationships" xmlns:p="http://schemas.openxmlformats.org/presentationml/2006/main" xmlns:a16="http://schemas.microsoft.com/office/drawing/2014/main" xmlns:mv="urn:schemas-microsoft-com:mac:vml" xmlns:mc="http://schemas.openxmlformats.org/markup-compatibility/2006" id="{3C2774E4-A7F6-1B46-A2D6-922032730F6F}"/>
              </a:ext>
            </a:extLst>
          </p:cNvPr>
          <p:cNvPicPr>
            <a:picLocks noChangeAspect="1"/>
          </p:cNvPicPr>
          <p:nvPr/>
        </p:nvPicPr>
        <p:blipFill>
          <a:blip r:embed="rId3"/>
          <a:stretch>
            <a:fillRect/>
          </a:stretch>
        </p:blipFill>
        <p:spPr>
          <a:xfrm>
            <a:off x="1041400" y="4667624"/>
            <a:ext cx="3060700" cy="1165603"/>
          </a:xfrm>
          <a:prstGeom prst="rect">
            <a:avLst/>
          </a:prstGeom>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09214529"/>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7813"/>
            <a:ext cx="8229600" cy="636587"/>
          </a:xfrm>
        </p:spPr>
        <p:txBody>
          <a:bodyPr/>
          <a:lstStyle/>
          <a:p>
            <a:pPr eaLnBrk="1" hangingPunct="1"/>
            <a:r>
              <a:rPr lang="en-US" sz="3200" b="1" dirty="0">
                <a:latin typeface="Arial Black" panose="020B0604020202020204" pitchFamily="34" charset="0"/>
                <a:cs typeface="Arial Black" panose="020B0604020202020204" pitchFamily="34" charset="0"/>
              </a:rPr>
              <a:t>References</a:t>
            </a:r>
          </a:p>
        </p:txBody>
      </p:sp>
      <p:sp>
        <p:nvSpPr>
          <p:cNvPr id="21507" name="Rectangle 3"/>
          <p:cNvSpPr>
            <a:spLocks noGrp="1" noChangeArrowheads="1"/>
          </p:cNvSpPr>
          <p:nvPr>
            <p:ph type="body" idx="1"/>
          </p:nvPr>
        </p:nvSpPr>
        <p:spPr>
          <a:xfrm>
            <a:off x="457200" y="914400"/>
            <a:ext cx="8229600" cy="4911725"/>
          </a:xfrm>
        </p:spPr>
        <p:txBody>
          <a:bodyPr/>
          <a:lstStyle/>
          <a:p>
            <a:pPr eaLnBrk="1" hangingPunct="1">
              <a:lnSpc>
                <a:spcPct val="80000"/>
              </a:lnSpc>
            </a:pPr>
            <a:r>
              <a:rPr lang="en-US" sz="1100" dirty="0"/>
              <a:t>Bloom, B. &amp; Krathwohl, D.  (1984).  </a:t>
            </a:r>
            <a:r>
              <a:rPr lang="en-US" sz="1100" i="1" dirty="0"/>
              <a:t>Taxonomy of Educational Objectives.  Book 1:  Cognitive Domain</a:t>
            </a:r>
            <a:r>
              <a:rPr lang="en-US" sz="1100" dirty="0"/>
              <a:t>.  White Plains, NY:  Longman</a:t>
            </a:r>
          </a:p>
          <a:p>
            <a:pPr eaLnBrk="1" hangingPunct="1">
              <a:lnSpc>
                <a:spcPct val="80000"/>
              </a:lnSpc>
            </a:pPr>
            <a:r>
              <a:rPr lang="en-US" sz="1100" dirty="0"/>
              <a:t>Cyber Nation Simulations.  (2008).  Accessed on 6-28-2008 at </a:t>
            </a:r>
            <a:r>
              <a:rPr lang="en-US" sz="1100" dirty="0">
                <a:hlinkClick r:id="rId2"/>
              </a:rPr>
              <a:t>www.cybernations.net</a:t>
            </a:r>
            <a:r>
              <a:rPr lang="en-US" sz="1100" dirty="0"/>
              <a:t> </a:t>
            </a:r>
          </a:p>
          <a:p>
            <a:pPr eaLnBrk="1" hangingPunct="1">
              <a:lnSpc>
                <a:spcPct val="80000"/>
              </a:lnSpc>
            </a:pPr>
            <a:r>
              <a:rPr lang="en-US" sz="1100" dirty="0"/>
              <a:t>Di Giacomo, R.  (2002).  </a:t>
            </a:r>
            <a:r>
              <a:rPr lang="en-US" sz="1100" i="1" dirty="0"/>
              <a:t>Short Role Playing Simulations for US History</a:t>
            </a:r>
            <a:r>
              <a:rPr lang="en-US" sz="1100" dirty="0"/>
              <a:t>.  San Jose, CA:  Magnifico Publications.  </a:t>
            </a:r>
          </a:p>
          <a:p>
            <a:pPr eaLnBrk="1" hangingPunct="1">
              <a:lnSpc>
                <a:spcPct val="80000"/>
              </a:lnSpc>
            </a:pPr>
            <a:r>
              <a:rPr lang="en-US" sz="1100" dirty="0"/>
              <a:t>Duncombe, S., &amp; Heikkinen, M. H. (1990, January/February). </a:t>
            </a:r>
            <a:r>
              <a:rPr lang="en-US" sz="1100" i="1" dirty="0"/>
              <a:t>Role-playing for different viewpoints</a:t>
            </a:r>
            <a:r>
              <a:rPr lang="en-US" sz="1100" dirty="0"/>
              <a:t>. </a:t>
            </a:r>
            <a:r>
              <a:rPr lang="en-US" sz="1100" i="1" dirty="0"/>
              <a:t>Social Studies, 81</a:t>
            </a:r>
            <a:r>
              <a:rPr lang="en-US" sz="1100" dirty="0"/>
              <a:t>(1), 33-35.</a:t>
            </a:r>
          </a:p>
          <a:p>
            <a:pPr eaLnBrk="1" hangingPunct="1">
              <a:lnSpc>
                <a:spcPct val="80000"/>
              </a:lnSpc>
            </a:pPr>
            <a:r>
              <a:rPr lang="en-US" sz="1100" dirty="0"/>
              <a:t>Education Services &amp; Staff Development Association of Central Kansas.  </a:t>
            </a:r>
            <a:r>
              <a:rPr lang="en-US" sz="1100" i="1" dirty="0"/>
              <a:t>Social Studies Centra</a:t>
            </a:r>
            <a:r>
              <a:rPr lang="en-US" sz="1100" dirty="0"/>
              <a:t>l.  Accessed on 6-23-2008 at </a:t>
            </a:r>
            <a:r>
              <a:rPr lang="en-US" sz="1100" dirty="0">
                <a:hlinkClick r:id="rId3"/>
              </a:rPr>
              <a:t>http://www.socialstudiescentral.com/?q=node/88</a:t>
            </a:r>
            <a:r>
              <a:rPr lang="en-US" sz="1100" dirty="0"/>
              <a:t> </a:t>
            </a:r>
          </a:p>
          <a:p>
            <a:pPr eaLnBrk="1" hangingPunct="1">
              <a:lnSpc>
                <a:spcPct val="80000"/>
              </a:lnSpc>
            </a:pPr>
            <a:r>
              <a:rPr lang="en-US" sz="1100" dirty="0"/>
              <a:t>Gardner, H.  (1983). </a:t>
            </a:r>
            <a:r>
              <a:rPr lang="en-US" sz="1100" i="1" dirty="0"/>
              <a:t>Frames of Mind:  The Theory of Multiple Intelligences</a:t>
            </a:r>
            <a:r>
              <a:rPr lang="en-US" sz="1100" dirty="0"/>
              <a:t>.  New York:  Basic Books.</a:t>
            </a:r>
          </a:p>
          <a:p>
            <a:pPr eaLnBrk="1" hangingPunct="1">
              <a:lnSpc>
                <a:spcPct val="80000"/>
              </a:lnSpc>
            </a:pPr>
            <a:r>
              <a:rPr lang="en-US" sz="1100" dirty="0"/>
              <a:t>Grauerholz, E., &amp; Scuteri, G. M. (1989, October). Learning to role-take: A teaching technique to enhance awareness of the "other". </a:t>
            </a:r>
            <a:r>
              <a:rPr lang="en-US" sz="1100" i="1" dirty="0"/>
              <a:t>Teaching Sociology</a:t>
            </a:r>
            <a:r>
              <a:rPr lang="en-US" sz="1100" dirty="0"/>
              <a:t>, </a:t>
            </a:r>
            <a:r>
              <a:rPr lang="en-US" sz="1100" u="sng" dirty="0"/>
              <a:t>17</a:t>
            </a:r>
            <a:r>
              <a:rPr lang="en-US" sz="1100" dirty="0"/>
              <a:t>(4), 480-483.</a:t>
            </a:r>
          </a:p>
          <a:p>
            <a:pPr eaLnBrk="1" hangingPunct="1">
              <a:lnSpc>
                <a:spcPct val="80000"/>
              </a:lnSpc>
            </a:pPr>
            <a:r>
              <a:rPr lang="en-US" sz="1100" dirty="0"/>
              <a:t>Impact Games.  (2008).  </a:t>
            </a:r>
            <a:r>
              <a:rPr lang="en-US" sz="1100" i="1" dirty="0"/>
              <a:t>Play the News</a:t>
            </a:r>
            <a:r>
              <a:rPr lang="en-US" sz="1100" dirty="0"/>
              <a:t>.  Accessed on 6-28-2008 at </a:t>
            </a:r>
            <a:r>
              <a:rPr lang="en-US" sz="1100" dirty="0">
                <a:hlinkClick r:id="rId4"/>
              </a:rPr>
              <a:t>http://www.playthenewsgame.com/community/home.action</a:t>
            </a:r>
            <a:r>
              <a:rPr lang="en-US" sz="1100" dirty="0"/>
              <a:t> </a:t>
            </a:r>
          </a:p>
          <a:p>
            <a:pPr eaLnBrk="1" hangingPunct="1">
              <a:lnSpc>
                <a:spcPct val="80000"/>
              </a:lnSpc>
            </a:pPr>
            <a:r>
              <a:rPr lang="en-US" sz="1100" dirty="0"/>
              <a:t>Kannan, S.  (2008).  </a:t>
            </a:r>
            <a:r>
              <a:rPr lang="en-US" sz="1100" i="1" dirty="0"/>
              <a:t>Beyond the Fire:  Teen Experiences in War</a:t>
            </a:r>
            <a:r>
              <a:rPr lang="en-US" sz="1100" dirty="0"/>
              <a:t>.  Accessed on 6-28-2008 at </a:t>
            </a:r>
            <a:r>
              <a:rPr lang="en-US" sz="1100" dirty="0">
                <a:hlinkClick r:id="rId5"/>
              </a:rPr>
              <a:t>http://www.itvs.org/beyondthefire/</a:t>
            </a:r>
            <a:r>
              <a:rPr lang="en-US" sz="1100" dirty="0"/>
              <a:t> </a:t>
            </a:r>
          </a:p>
          <a:p>
            <a:pPr eaLnBrk="1" hangingPunct="1">
              <a:lnSpc>
                <a:spcPct val="80000"/>
              </a:lnSpc>
            </a:pPr>
            <a:r>
              <a:rPr lang="en-US" sz="1100" dirty="0"/>
              <a:t>Karjala, H. E., &amp; White, R. E. (1983, November). American history through music and role play. </a:t>
            </a:r>
            <a:r>
              <a:rPr lang="en-US" sz="1100" i="1" dirty="0"/>
              <a:t>History Teacher</a:t>
            </a:r>
            <a:r>
              <a:rPr lang="en-US" sz="1100" dirty="0"/>
              <a:t>, 17(1), 33-59. </a:t>
            </a:r>
          </a:p>
          <a:p>
            <a:pPr eaLnBrk="1" hangingPunct="1">
              <a:lnSpc>
                <a:spcPct val="80000"/>
              </a:lnSpc>
            </a:pPr>
            <a:r>
              <a:rPr lang="en-US" sz="1100" dirty="0"/>
              <a:t>Kitzerow, P. (1990, April). Active learning in the classroom: The use of group role plays. </a:t>
            </a:r>
            <a:r>
              <a:rPr lang="en-US" sz="1100" i="1" dirty="0"/>
              <a:t>Teaching Sociology</a:t>
            </a:r>
            <a:r>
              <a:rPr lang="en-US" sz="1100" dirty="0"/>
              <a:t>, </a:t>
            </a:r>
            <a:r>
              <a:rPr lang="en-US" sz="1100" u="sng" dirty="0"/>
              <a:t>18</a:t>
            </a:r>
            <a:r>
              <a:rPr lang="en-US" sz="1100" dirty="0"/>
              <a:t>(2), 223-225. </a:t>
            </a:r>
          </a:p>
          <a:p>
            <a:pPr eaLnBrk="1" hangingPunct="1">
              <a:lnSpc>
                <a:spcPct val="80000"/>
              </a:lnSpc>
            </a:pPr>
            <a:r>
              <a:rPr lang="en-US" sz="1100" dirty="0"/>
              <a:t>Lamey, S.  (1983).  </a:t>
            </a:r>
            <a:r>
              <a:rPr lang="en-US" sz="1100" i="1" dirty="0"/>
              <a:t>Teaching About Global Awareness with Simulation and Games</a:t>
            </a:r>
            <a:r>
              <a:rPr lang="en-US" sz="1100" dirty="0"/>
              <a:t>.  Center for Teaching International Relations, Univ of Denver.  Denver, CO:  CTIR Publications</a:t>
            </a:r>
          </a:p>
          <a:p>
            <a:pPr eaLnBrk="1" hangingPunct="1">
              <a:lnSpc>
                <a:spcPct val="80000"/>
              </a:lnSpc>
            </a:pPr>
            <a:r>
              <a:rPr lang="en-US" sz="1100" dirty="0"/>
              <a:t>Lee, J.  (1994).  </a:t>
            </a:r>
            <a:r>
              <a:rPr lang="en-US" sz="1100" i="1" dirty="0"/>
              <a:t>Effectiveness of the Use of Simulations in a Social Studies Classroom</a:t>
            </a:r>
            <a:r>
              <a:rPr lang="en-US" sz="1100" dirty="0"/>
              <a:t>.  Curry School of Education, University of Virginia.  Eric Document Number 381448.  Accessed on 5-23-2008 at </a:t>
            </a:r>
            <a:r>
              <a:rPr lang="en-US" sz="1100" dirty="0">
                <a:hlinkClick r:id="rId6"/>
              </a:rPr>
              <a:t>http://eric.ed.gov/ERICWebPortal/custom/portlets/recordDetails/detailmini.jsp?_nfpb=true&amp;_&amp;ERICExtSearch_SearchValue_0=ED381448&amp;ERICExtSearch_SearchType_0=no&amp;accno=ED381448</a:t>
            </a:r>
            <a:r>
              <a:rPr lang="en-US" sz="1100" dirty="0"/>
              <a:t> </a:t>
            </a:r>
          </a:p>
          <a:p>
            <a:pPr eaLnBrk="1" hangingPunct="1">
              <a:lnSpc>
                <a:spcPct val="80000"/>
              </a:lnSpc>
            </a:pPr>
            <a:r>
              <a:rPr lang="en-US" sz="1100" dirty="0"/>
              <a:t>Maidment, M.  &amp; Bronstein, R.H.  (1973</a:t>
            </a:r>
            <a:r>
              <a:rPr lang="en-US" sz="1100" i="1" dirty="0"/>
              <a:t>).  Simulations Games:  Design and Implementation</a:t>
            </a:r>
            <a:r>
              <a:rPr lang="en-US" sz="1100" dirty="0"/>
              <a:t>.  Columbus, Charles E. Merrill.  </a:t>
            </a:r>
          </a:p>
          <a:p>
            <a:pPr eaLnBrk="1" hangingPunct="1">
              <a:lnSpc>
                <a:spcPct val="80000"/>
              </a:lnSpc>
            </a:pPr>
            <a:r>
              <a:rPr lang="en-US" sz="1100" dirty="0"/>
              <a:t>Nesbitt, W.A.  (1971).  </a:t>
            </a:r>
            <a:r>
              <a:rPr lang="en-US" sz="1100" i="1" dirty="0"/>
              <a:t>Simulation Games for the Social Studies Classroom</a:t>
            </a:r>
            <a:r>
              <a:rPr lang="en-US" sz="1100" dirty="0"/>
              <a:t>.  Foreign Policy Association.  </a:t>
            </a:r>
          </a:p>
          <a:p>
            <a:pPr eaLnBrk="1" hangingPunct="1">
              <a:lnSpc>
                <a:spcPct val="80000"/>
              </a:lnSpc>
            </a:pPr>
            <a:r>
              <a:rPr lang="en-US" sz="1100" dirty="0"/>
              <a:t>Piage, J.  (1972). Development and Learning.  In Lavattelly, C.S. &amp; Stendeler, F. </a:t>
            </a:r>
            <a:r>
              <a:rPr lang="en-US" sz="1100" i="1" dirty="0"/>
              <a:t>Reading in Child Behavior and Development</a:t>
            </a:r>
            <a:r>
              <a:rPr lang="en-US" sz="1100" dirty="0"/>
              <a:t>.  New York:  Hartcourt Brace Janovich.  </a:t>
            </a:r>
          </a:p>
          <a:p>
            <a:pPr eaLnBrk="1" hangingPunct="1">
              <a:lnSpc>
                <a:spcPct val="80000"/>
              </a:lnSpc>
            </a:pPr>
            <a:r>
              <a:rPr lang="en-US" sz="1100" dirty="0"/>
              <a:t>Population Connection (2008).  </a:t>
            </a:r>
            <a:r>
              <a:rPr lang="en-US" sz="1100" i="1" dirty="0"/>
              <a:t>A Nation of Immigrants</a:t>
            </a:r>
            <a:r>
              <a:rPr lang="en-US" sz="1100" dirty="0"/>
              <a:t>.  Washington, D.C.  Accessed on 6-28-2008 at </a:t>
            </a:r>
            <a:r>
              <a:rPr lang="en-US" sz="1100" dirty="0">
                <a:hlinkClick r:id="rId7"/>
              </a:rPr>
              <a:t>http://www.populationeducation.org/docs/300millionlessons/immigrtn.pdf</a:t>
            </a:r>
            <a:r>
              <a:rPr lang="en-US" sz="1100" dirty="0"/>
              <a:t> </a:t>
            </a:r>
          </a:p>
          <a:p>
            <a:pPr eaLnBrk="1" hangingPunct="1">
              <a:lnSpc>
                <a:spcPct val="80000"/>
              </a:lnSpc>
            </a:pPr>
            <a:r>
              <a:rPr lang="en-US" sz="1100" dirty="0"/>
              <a:t>Thatcher, D.  (1986).  Promoting Learning Through Games and Simulations.  </a:t>
            </a:r>
            <a:r>
              <a:rPr lang="en-US" sz="1100" i="1" dirty="0"/>
              <a:t>Simulations and Games for Learning</a:t>
            </a:r>
            <a:r>
              <a:rPr lang="en-US" sz="1100" dirty="0"/>
              <a:t>, 16(4), p. 144-154.  </a:t>
            </a:r>
          </a:p>
          <a:p>
            <a:pPr eaLnBrk="1" hangingPunct="1">
              <a:lnSpc>
                <a:spcPct val="80000"/>
              </a:lnSpc>
            </a:pPr>
            <a:r>
              <a:rPr lang="en-US" sz="1100" dirty="0"/>
              <a:t>Van Sickle, R. L. (1990). Problem solving in social studies education: Simplifications of research on problem solving and cooperative learning. </a:t>
            </a:r>
            <a:r>
              <a:rPr lang="en-US" sz="1100" i="1" dirty="0"/>
              <a:t>Journal of Social Studies Research</a:t>
            </a:r>
            <a:r>
              <a:rPr lang="en-US" sz="1100" dirty="0"/>
              <a:t>, </a:t>
            </a:r>
            <a:r>
              <a:rPr lang="en-US" sz="1100" u="sng" dirty="0"/>
              <a:t>14</a:t>
            </a:r>
            <a:r>
              <a:rPr lang="en-US" sz="1100" dirty="0"/>
              <a:t>(1), 33-43.</a:t>
            </a:r>
          </a:p>
        </p:txBody>
      </p:sp>
    </p:spTree>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7813"/>
            <a:ext cx="8229600" cy="1139825"/>
          </a:xfrm>
        </p:spPr>
        <p:txBody>
          <a:bodyPr wrap="square" anchor="t">
            <a:normAutofit/>
          </a:bodyPr>
          <a:lstStyle/>
          <a:p>
            <a:pPr eaLnBrk="1" hangingPunct="1"/>
            <a:r>
              <a:rPr lang="en-US" b="1" dirty="0">
                <a:latin typeface="Arial Black" panose="020B0604020202020204" pitchFamily="34" charset="0"/>
                <a:cs typeface="Arial Black" panose="020B0604020202020204" pitchFamily="34" charset="0"/>
              </a:rPr>
              <a:t>Agenda</a:t>
            </a:r>
          </a:p>
        </p:txBody>
      </p:sp>
      <p:graphicFrame>
        <p:nvGraphicFramePr>
          <p:cNvPr id="4101" name="Rectangle 3">
            <a:extLst>
              <a:ext uri="{FF2B5EF4-FFF2-40B4-BE49-F238E27FC236}">
                <a16:creationId xmlns="" xmlns:a="http://schemas.openxmlformats.org/drawingml/2006/main" xmlns:r="http://schemas.openxmlformats.org/officeDocument/2006/relationships" xmlns:p="http://schemas.openxmlformats.org/presentationml/2006/main" xmlns:a16="http://schemas.microsoft.com/office/drawing/2014/main" xmlns:mv="urn:schemas-microsoft-com:mac:vml" xmlns:mc="http://schemas.openxmlformats.org/markup-compatibility/2006" id="{1366F2F5-0E86-436D-9687-2A1BF753B081}"/>
              </a:ext>
            </a:extLst>
          </p:cNvPr>
          <p:cNvGraphicFramePr/>
          <p:nvPr>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20939478"/>
              </p:ext>
            </p:extLst>
          </p:nvPr>
        </p:nvGraphicFramePr>
        <p:xfrm>
          <a:off x="457200" y="1600200"/>
          <a:ext cx="8229600" cy="4530725"/>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latin typeface="Arial Black" panose="020B0604020202020204" pitchFamily="34" charset="0"/>
                <a:cs typeface="Arial Black" panose="020B0604020202020204" pitchFamily="34" charset="0"/>
              </a:rPr>
              <a:t>What are Simulations?</a:t>
            </a:r>
          </a:p>
        </p:txBody>
      </p:sp>
      <p:sp>
        <p:nvSpPr>
          <p:cNvPr id="5123" name="Rectangle 3"/>
          <p:cNvSpPr>
            <a:spLocks noGrp="1" noChangeArrowheads="1"/>
          </p:cNvSpPr>
          <p:nvPr>
            <p:ph type="body" idx="1"/>
          </p:nvPr>
        </p:nvSpPr>
        <p:spPr>
          <a:xfrm>
            <a:off x="457200" y="1417638"/>
            <a:ext cx="8229600" cy="4830762"/>
          </a:xfrm>
        </p:spPr>
        <p:txBody>
          <a:bodyPr/>
          <a:lstStyle/>
          <a:p>
            <a:pPr eaLnBrk="1" hangingPunct="1">
              <a:spcBef>
                <a:spcPts val="2376"/>
              </a:spcBef>
            </a:pPr>
            <a:r>
              <a:rPr lang="en-US" sz="2400" dirty="0"/>
              <a:t>Students assume a historical persona. </a:t>
            </a:r>
          </a:p>
          <a:p>
            <a:pPr eaLnBrk="1" hangingPunct="1">
              <a:spcBef>
                <a:spcPts val="2376"/>
              </a:spcBef>
            </a:pPr>
            <a:r>
              <a:rPr lang="en-US" sz="2400" dirty="0"/>
              <a:t>Students act/make decisions as their persona would, based upon research. </a:t>
            </a:r>
          </a:p>
          <a:p>
            <a:pPr eaLnBrk="1" hangingPunct="1">
              <a:spcBef>
                <a:spcPts val="2376"/>
              </a:spcBef>
            </a:pPr>
            <a:r>
              <a:rPr lang="en-US" sz="2400" dirty="0"/>
              <a:t>Within predetermined confines, students make choices that either recreate or change history.</a:t>
            </a:r>
          </a:p>
          <a:p>
            <a:pPr eaLnBrk="1" hangingPunct="1">
              <a:spcBef>
                <a:spcPts val="2376"/>
              </a:spcBef>
            </a:pPr>
            <a:r>
              <a:rPr lang="en-US" sz="2400" dirty="0"/>
              <a:t>By playing a role, students gain understanding of how historical decisions were made and empathy for those involved in historical changes.</a:t>
            </a:r>
          </a:p>
        </p:txBody>
      </p:sp>
    </p:spTree>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z="3600" b="1" dirty="0">
                <a:latin typeface="Arial Black" panose="020B0604020202020204" pitchFamily="34" charset="0"/>
                <a:ea typeface="Cambria"/>
                <a:cs typeface="Arial Black" panose="020B0604020202020204" pitchFamily="34" charset="0"/>
              </a:rPr>
              <a:t>What is a role-playing simulation?</a:t>
            </a:r>
            <a:br>
              <a:rPr lang="en-US" sz="3600" b="1" dirty="0">
                <a:latin typeface="Arial Black" panose="020B0604020202020204" pitchFamily="34" charset="0"/>
                <a:ea typeface="Cambria"/>
                <a:cs typeface="Arial Black" panose="020B0604020202020204" pitchFamily="34" charset="0"/>
              </a:rPr>
            </a:br>
            <a:endParaRPr lang="en-US" sz="3600" b="1" dirty="0">
              <a:latin typeface="Arial Black" panose="020B0604020202020204" pitchFamily="34" charset="0"/>
              <a:cs typeface="Arial Black" panose="020B0604020202020204" pitchFamily="34" charset="0"/>
            </a:endParaRPr>
          </a:p>
        </p:txBody>
      </p:sp>
      <p:sp>
        <p:nvSpPr>
          <p:cNvPr id="16387" name="Text Placeholder 2"/>
          <p:cNvSpPr>
            <a:spLocks noGrp="1"/>
          </p:cNvSpPr>
          <p:nvPr>
            <p:ph type="body" sz="half" idx="1"/>
          </p:nvPr>
        </p:nvSpPr>
        <p:spPr>
          <a:xfrm>
            <a:off x="838200" y="1919844"/>
            <a:ext cx="3276600" cy="4225925"/>
          </a:xfrm>
        </p:spPr>
        <p:txBody>
          <a:bodyPr/>
          <a:lstStyle/>
          <a:p>
            <a:r>
              <a:rPr lang="en-US" sz="2400" dirty="0"/>
              <a:t>Role-playing simulations attempt to put the student in the position of a person in a particular time and place</a:t>
            </a:r>
          </a:p>
          <a:p>
            <a:endParaRPr lang="en-US" sz="2400" dirty="0"/>
          </a:p>
        </p:txBody>
      </p:sp>
      <p:sp>
        <p:nvSpPr>
          <p:cNvPr id="16388" name="Content Placeholder 3"/>
          <p:cNvSpPr>
            <a:spLocks noGrp="1"/>
          </p:cNvSpPr>
          <p:nvPr>
            <p:ph sz="half" idx="2"/>
          </p:nvPr>
        </p:nvSpPr>
        <p:spPr>
          <a:xfrm>
            <a:off x="4876800" y="1909948"/>
            <a:ext cx="3429000" cy="4225925"/>
          </a:xfrm>
        </p:spPr>
        <p:txBody>
          <a:bodyPr/>
          <a:lstStyle/>
          <a:p>
            <a:pPr>
              <a:spcBef>
                <a:spcPts val="1776"/>
              </a:spcBef>
            </a:pPr>
            <a:r>
              <a:rPr lang="en-US" sz="2400" dirty="0"/>
              <a:t>All of the simulations involve group problem solving and conflict resolution</a:t>
            </a:r>
          </a:p>
          <a:p>
            <a:pPr>
              <a:spcBef>
                <a:spcPts val="1776"/>
              </a:spcBef>
            </a:pPr>
            <a:r>
              <a:rPr lang="en-US" sz="2400" dirty="0"/>
              <a:t>Usually centered around a time of crisis or decision making</a:t>
            </a:r>
          </a:p>
        </p:txBody>
      </p:sp>
    </p:spTree>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So, you say you want a revolution? Well, alright. We all want to teach the world.</a:t>
            </a:r>
            <a:endParaRPr lang="en-US" sz="3200" dirty="0"/>
          </a:p>
        </p:txBody>
      </p:sp>
      <p:sp>
        <p:nvSpPr>
          <p:cNvPr id="3" name="Content Placeholder 2"/>
          <p:cNvSpPr>
            <a:spLocks noGrp="1"/>
          </p:cNvSpPr>
          <p:nvPr>
            <p:ph idx="1"/>
          </p:nvPr>
        </p:nvSpPr>
        <p:spPr>
          <a:xfrm>
            <a:off x="457200" y="1524000"/>
            <a:ext cx="8229600" cy="4530725"/>
          </a:xfrm>
        </p:spPr>
        <p:txBody>
          <a:bodyPr/>
          <a:lstStyle/>
          <a:p>
            <a:r>
              <a:rPr lang="en-US" dirty="0" smtClean="0"/>
              <a:t>World Revolutions can be one of the most challenging units to teach in World History.</a:t>
            </a:r>
            <a:endParaRPr lang="en-US" dirty="0"/>
          </a:p>
        </p:txBody>
      </p:sp>
      <p:sp>
        <p:nvSpPr>
          <p:cNvPr id="5" name="Cloud Callout 4"/>
          <p:cNvSpPr/>
          <p:nvPr/>
        </p:nvSpPr>
        <p:spPr>
          <a:xfrm>
            <a:off x="762000" y="2819400"/>
            <a:ext cx="2209800" cy="1219200"/>
          </a:xfrm>
          <a:prstGeom prst="cloud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Explosion 2 5"/>
          <p:cNvSpPr/>
          <p:nvPr/>
        </p:nvSpPr>
        <p:spPr>
          <a:xfrm>
            <a:off x="4800600" y="4191000"/>
            <a:ext cx="2667000" cy="1905000"/>
          </a:xfrm>
          <a:prstGeom prst="irregularSeal2">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ounded Rectangular Callout 6"/>
          <p:cNvSpPr/>
          <p:nvPr/>
        </p:nvSpPr>
        <p:spPr>
          <a:xfrm>
            <a:off x="990600" y="4572000"/>
            <a:ext cx="1981200" cy="1066800"/>
          </a:xfrm>
          <a:prstGeom prst="wedgeRoundRectCallout">
            <a:avLst>
              <a:gd name="adj1" fmla="val -24867"/>
              <a:gd name="adj2" fmla="val 82479"/>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Screen Shot 2021-12-02 at 3.26.04 PM.png"/>
          <p:cNvPicPr>
            <a:picLocks noChangeAspect="1"/>
          </p:cNvPicPr>
          <p:nvPr/>
        </p:nvPicPr>
        <p:blipFill>
          <a:blip r:embed="rId2"/>
          <a:stretch>
            <a:fillRect/>
          </a:stretch>
        </p:blipFill>
        <p:spPr>
          <a:xfrm>
            <a:off x="5410200" y="2667000"/>
            <a:ext cx="1473200" cy="1003300"/>
          </a:xfrm>
          <a:prstGeom prst="rect">
            <a:avLst/>
          </a:prstGeom>
        </p:spPr>
      </p:pic>
      <p:sp>
        <p:nvSpPr>
          <p:cNvPr id="9" name="TextBox 8"/>
          <p:cNvSpPr txBox="1"/>
          <p:nvPr/>
        </p:nvSpPr>
        <p:spPr>
          <a:xfrm>
            <a:off x="1219200" y="3124200"/>
            <a:ext cx="1524000" cy="646331"/>
          </a:xfrm>
          <a:prstGeom prst="rect">
            <a:avLst/>
          </a:prstGeom>
          <a:noFill/>
        </p:spPr>
        <p:txBody>
          <a:bodyPr wrap="square" rtlCol="0">
            <a:spAutoFit/>
          </a:bodyPr>
          <a:lstStyle/>
          <a:p>
            <a:r>
              <a:rPr lang="en-US" dirty="0" smtClean="0"/>
              <a:t>Complex ideologies</a:t>
            </a:r>
            <a:endParaRPr lang="en-US" dirty="0"/>
          </a:p>
        </p:txBody>
      </p:sp>
      <p:sp>
        <p:nvSpPr>
          <p:cNvPr id="10" name="TextBox 9"/>
          <p:cNvSpPr txBox="1"/>
          <p:nvPr/>
        </p:nvSpPr>
        <p:spPr>
          <a:xfrm>
            <a:off x="4572000" y="3733800"/>
            <a:ext cx="3124200" cy="369332"/>
          </a:xfrm>
          <a:prstGeom prst="rect">
            <a:avLst/>
          </a:prstGeom>
          <a:noFill/>
        </p:spPr>
        <p:txBody>
          <a:bodyPr wrap="square" rtlCol="0">
            <a:spAutoFit/>
          </a:bodyPr>
          <a:lstStyle/>
          <a:p>
            <a:r>
              <a:rPr lang="en-US" dirty="0" smtClean="0"/>
              <a:t>Complicated personalities</a:t>
            </a:r>
            <a:endParaRPr lang="en-US" dirty="0"/>
          </a:p>
        </p:txBody>
      </p:sp>
      <p:sp>
        <p:nvSpPr>
          <p:cNvPr id="11" name="TextBox 10"/>
          <p:cNvSpPr txBox="1"/>
          <p:nvPr/>
        </p:nvSpPr>
        <p:spPr>
          <a:xfrm>
            <a:off x="1143000" y="4648200"/>
            <a:ext cx="1676400" cy="923330"/>
          </a:xfrm>
          <a:prstGeom prst="rect">
            <a:avLst/>
          </a:prstGeom>
          <a:noFill/>
        </p:spPr>
        <p:txBody>
          <a:bodyPr wrap="square" rtlCol="0">
            <a:spAutoFit/>
          </a:bodyPr>
          <a:lstStyle/>
          <a:p>
            <a:r>
              <a:rPr lang="en-US" dirty="0" smtClean="0"/>
              <a:t>Archaic primary sources</a:t>
            </a:r>
            <a:endParaRPr lang="en-US" dirty="0"/>
          </a:p>
        </p:txBody>
      </p:sp>
      <p:sp>
        <p:nvSpPr>
          <p:cNvPr id="12" name="TextBox 11"/>
          <p:cNvSpPr txBox="1"/>
          <p:nvPr/>
        </p:nvSpPr>
        <p:spPr>
          <a:xfrm>
            <a:off x="5410200" y="4724400"/>
            <a:ext cx="1447800" cy="923330"/>
          </a:xfrm>
          <a:prstGeom prst="rect">
            <a:avLst/>
          </a:prstGeom>
          <a:noFill/>
        </p:spPr>
        <p:txBody>
          <a:bodyPr wrap="square" rtlCol="0">
            <a:spAutoFit/>
          </a:bodyPr>
          <a:lstStyle/>
          <a:p>
            <a:r>
              <a:rPr lang="en-US" dirty="0" smtClean="0"/>
              <a:t>Endless cycles of conflict</a:t>
            </a:r>
            <a:endParaRPr lang="en-US" dirty="0"/>
          </a:p>
        </p:txBody>
      </p:sp>
      <p:sp>
        <p:nvSpPr>
          <p:cNvPr id="13" name="TextBox 12"/>
          <p:cNvSpPr txBox="1"/>
          <p:nvPr/>
        </p:nvSpPr>
        <p:spPr>
          <a:xfrm>
            <a:off x="914400" y="6324600"/>
            <a:ext cx="7162800" cy="369332"/>
          </a:xfrm>
          <a:prstGeom prst="rect">
            <a:avLst/>
          </a:prstGeom>
          <a:noFill/>
        </p:spPr>
        <p:txBody>
          <a:bodyPr wrap="square" rtlCol="0">
            <a:spAutoFit/>
          </a:bodyPr>
          <a:lstStyle/>
          <a:p>
            <a:r>
              <a:rPr lang="en-US" dirty="0" smtClean="0">
                <a:solidFill>
                  <a:srgbClr val="FF0000"/>
                </a:solidFill>
              </a:rPr>
              <a:t>How am I going to teach all this to students with no background in it?</a:t>
            </a:r>
            <a:endParaRPr lang="en-US" dirty="0">
              <a:solidFill>
                <a:srgbClr val="FF0000"/>
              </a:solidFill>
            </a:endParaRPr>
          </a:p>
        </p:txBody>
      </p:sp>
    </p:spTree>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Simulations work well with concepts that are difficult to teach with other methods:</a:t>
            </a:r>
            <a:endParaRPr lang="en-US" sz="3200" dirty="0"/>
          </a:p>
        </p:txBody>
      </p:sp>
      <p:sp>
        <p:nvSpPr>
          <p:cNvPr id="3" name="Text Placeholder 2"/>
          <p:cNvSpPr>
            <a:spLocks noGrp="1"/>
          </p:cNvSpPr>
          <p:nvPr>
            <p:ph type="body" sz="half" idx="1"/>
          </p:nvPr>
        </p:nvSpPr>
        <p:spPr/>
        <p:txBody>
          <a:bodyPr/>
          <a:lstStyle/>
          <a:p>
            <a:r>
              <a:rPr lang="en-US" dirty="0" smtClean="0"/>
              <a:t>Abstract thoughts</a:t>
            </a:r>
          </a:p>
          <a:p>
            <a:r>
              <a:rPr lang="en-US" dirty="0" smtClean="0"/>
              <a:t>Philosophies</a:t>
            </a:r>
          </a:p>
          <a:p>
            <a:r>
              <a:rPr lang="en-US" dirty="0" smtClean="0"/>
              <a:t>Political platforms</a:t>
            </a:r>
          </a:p>
          <a:p>
            <a:r>
              <a:rPr lang="en-US" dirty="0" smtClean="0"/>
              <a:t>Treaties</a:t>
            </a:r>
          </a:p>
          <a:p>
            <a:r>
              <a:rPr lang="en-US" dirty="0" smtClean="0"/>
              <a:t>Negotiations</a:t>
            </a:r>
          </a:p>
          <a:p>
            <a:r>
              <a:rPr lang="en-US" dirty="0" smtClean="0"/>
              <a:t>Revolutions</a:t>
            </a:r>
          </a:p>
          <a:p>
            <a:r>
              <a:rPr lang="en-US" dirty="0" smtClean="0"/>
              <a:t>Complex war strategies</a:t>
            </a:r>
            <a:endParaRPr lang="en-US" dirty="0"/>
          </a:p>
        </p:txBody>
      </p:sp>
      <p:sp>
        <p:nvSpPr>
          <p:cNvPr id="4" name="Content Placeholder 3"/>
          <p:cNvSpPr>
            <a:spLocks noGrp="1"/>
          </p:cNvSpPr>
          <p:nvPr>
            <p:ph sz="half" idx="2"/>
          </p:nvPr>
        </p:nvSpPr>
        <p:spPr>
          <a:xfrm>
            <a:off x="4724400" y="1600200"/>
            <a:ext cx="4038600" cy="4530725"/>
          </a:xfrm>
        </p:spPr>
        <p:txBody>
          <a:bodyPr/>
          <a:lstStyle/>
          <a:p>
            <a:r>
              <a:rPr lang="en-US" sz="2800" dirty="0" smtClean="0"/>
              <a:t>Instead of knocking yourself out trying to explain these difficult concepts through a dull </a:t>
            </a:r>
            <a:r>
              <a:rPr lang="en-US" sz="2800" dirty="0" smtClean="0"/>
              <a:t>readings, </a:t>
            </a:r>
            <a:r>
              <a:rPr lang="en-US" sz="2800" dirty="0" smtClean="0"/>
              <a:t>lecture, or film, it is far more effective to have students live them out by doing a simulation.</a:t>
            </a:r>
            <a:endParaRPr lang="en-US" sz="2800" dirty="0"/>
          </a:p>
        </p:txBody>
      </p:sp>
      <p:sp>
        <p:nvSpPr>
          <p:cNvPr id="5" name="TextBox 4"/>
          <p:cNvSpPr txBox="1"/>
          <p:nvPr/>
        </p:nvSpPr>
        <p:spPr>
          <a:xfrm>
            <a:off x="1219200" y="6248400"/>
            <a:ext cx="6934200" cy="461665"/>
          </a:xfrm>
          <a:prstGeom prst="rect">
            <a:avLst/>
          </a:prstGeom>
          <a:noFill/>
        </p:spPr>
        <p:txBody>
          <a:bodyPr wrap="square" rtlCol="0">
            <a:spAutoFit/>
          </a:bodyPr>
          <a:lstStyle/>
          <a:p>
            <a:pPr algn="ctr"/>
            <a:r>
              <a:rPr lang="en-US" sz="2400" b="1" dirty="0" smtClean="0">
                <a:latin typeface="Bodoni 72 Oldstyle Book Italic"/>
              </a:rPr>
              <a:t>Then the concepts become their own!</a:t>
            </a:r>
            <a:endParaRPr lang="en-US" sz="2400" b="1" dirty="0">
              <a:latin typeface="Bodoni 72 Oldstyle Book Italic"/>
            </a:endParaRPr>
          </a:p>
        </p:txBody>
      </p:sp>
    </p:spTree>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88987"/>
          </a:xfrm>
        </p:spPr>
        <p:txBody>
          <a:bodyPr/>
          <a:lstStyle/>
          <a:p>
            <a:r>
              <a:rPr lang="en-US" sz="3600" dirty="0" smtClean="0"/>
              <a:t>Simulations Help Develop Empathy</a:t>
            </a:r>
            <a:endParaRPr lang="en-US" sz="3600" dirty="0"/>
          </a:p>
        </p:txBody>
      </p:sp>
      <p:sp>
        <p:nvSpPr>
          <p:cNvPr id="3" name="Text Placeholder 2"/>
          <p:cNvSpPr>
            <a:spLocks noGrp="1"/>
          </p:cNvSpPr>
          <p:nvPr>
            <p:ph type="body" sz="half" idx="1"/>
          </p:nvPr>
        </p:nvSpPr>
        <p:spPr>
          <a:xfrm>
            <a:off x="457200" y="990600"/>
            <a:ext cx="4038600" cy="4987925"/>
          </a:xfrm>
        </p:spPr>
        <p:txBody>
          <a:bodyPr/>
          <a:lstStyle/>
          <a:p>
            <a:r>
              <a:rPr lang="en-US" sz="2400" dirty="0" smtClean="0"/>
              <a:t>Remember the old parable about walking a mile in another man’s moccasins?</a:t>
            </a:r>
          </a:p>
          <a:p>
            <a:endParaRPr lang="en-US" sz="2400" dirty="0" smtClean="0"/>
          </a:p>
          <a:p>
            <a:endParaRPr lang="en-US" sz="2400" dirty="0" smtClean="0"/>
          </a:p>
          <a:p>
            <a:endParaRPr lang="en-US" sz="2400" dirty="0" smtClean="0"/>
          </a:p>
          <a:p>
            <a:r>
              <a:rPr lang="en-US" sz="2400" dirty="0" smtClean="0"/>
              <a:t>Simulations literally put you in the place of another person. You have to understand their world view, background, needs, and desires.</a:t>
            </a:r>
            <a:endParaRPr lang="en-US" sz="2400" dirty="0"/>
          </a:p>
        </p:txBody>
      </p:sp>
      <p:sp>
        <p:nvSpPr>
          <p:cNvPr id="4" name="Content Placeholder 3"/>
          <p:cNvSpPr>
            <a:spLocks noGrp="1"/>
          </p:cNvSpPr>
          <p:nvPr>
            <p:ph sz="half" idx="2"/>
          </p:nvPr>
        </p:nvSpPr>
        <p:spPr>
          <a:xfrm>
            <a:off x="4648200" y="914400"/>
            <a:ext cx="4038600" cy="5216525"/>
          </a:xfrm>
        </p:spPr>
        <p:txBody>
          <a:bodyPr/>
          <a:lstStyle/>
          <a:p>
            <a:r>
              <a:rPr lang="en-US" sz="2400" dirty="0" smtClean="0"/>
              <a:t>To play a role honestly and free from anachronisms, you must think as they would think, and do what they would do, not substitute your own modern values and priorities. You must become that person as an actor would.</a:t>
            </a:r>
          </a:p>
          <a:p>
            <a:r>
              <a:rPr lang="en-US" sz="2400" dirty="0" smtClean="0"/>
              <a:t>By doing so you have to get beyond your own prejudices, biases, and preconceived notions.</a:t>
            </a:r>
            <a:endParaRPr lang="en-US" sz="2400" dirty="0"/>
          </a:p>
        </p:txBody>
      </p:sp>
      <p:sp>
        <p:nvSpPr>
          <p:cNvPr id="5" name="TextBox 4"/>
          <p:cNvSpPr txBox="1"/>
          <p:nvPr/>
        </p:nvSpPr>
        <p:spPr>
          <a:xfrm>
            <a:off x="1219200" y="6400800"/>
            <a:ext cx="6934200" cy="461665"/>
          </a:xfrm>
          <a:prstGeom prst="rect">
            <a:avLst/>
          </a:prstGeom>
          <a:noFill/>
        </p:spPr>
        <p:txBody>
          <a:bodyPr wrap="square" rtlCol="0">
            <a:spAutoFit/>
          </a:bodyPr>
          <a:lstStyle/>
          <a:p>
            <a:r>
              <a:rPr lang="en-US" sz="2400" b="1" dirty="0" smtClean="0">
                <a:latin typeface="Bodoni 72 Oldstyle Book Italic"/>
              </a:rPr>
              <a:t>This teaches you to understand others from the past better!</a:t>
            </a:r>
            <a:endParaRPr lang="en-US" sz="2400" b="1" dirty="0">
              <a:latin typeface="Bodoni 72 Oldstyle Book Italic"/>
            </a:endParaRPr>
          </a:p>
        </p:txBody>
      </p:sp>
      <p:pic>
        <p:nvPicPr>
          <p:cNvPr id="6" name="Picture 5" descr="d06c2e6d5f8c4aa6560302bf9c347e55.jpg"/>
          <p:cNvPicPr>
            <a:picLocks noChangeAspect="1"/>
          </p:cNvPicPr>
          <p:nvPr/>
        </p:nvPicPr>
        <p:blipFill>
          <a:blip r:embed="rId2"/>
          <a:stretch>
            <a:fillRect/>
          </a:stretch>
        </p:blipFill>
        <p:spPr>
          <a:xfrm>
            <a:off x="1371600" y="2492375"/>
            <a:ext cx="2387600" cy="1359606"/>
          </a:xfrm>
          <a:prstGeom prst="rect">
            <a:avLst/>
          </a:prstGeom>
        </p:spPr>
      </p:pic>
    </p:spTree>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Students Learn History Without Even Realizing They Are Doing It</a:t>
            </a:r>
            <a:endParaRPr lang="en-US" sz="3600" dirty="0"/>
          </a:p>
        </p:txBody>
      </p:sp>
      <p:sp>
        <p:nvSpPr>
          <p:cNvPr id="3" name="Text Placeholder 2"/>
          <p:cNvSpPr>
            <a:spLocks noGrp="1"/>
          </p:cNvSpPr>
          <p:nvPr>
            <p:ph type="body" sz="half" idx="1"/>
          </p:nvPr>
        </p:nvSpPr>
        <p:spPr>
          <a:xfrm>
            <a:off x="457200" y="1524000"/>
            <a:ext cx="4038600" cy="4530725"/>
          </a:xfrm>
        </p:spPr>
        <p:txBody>
          <a:bodyPr/>
          <a:lstStyle/>
          <a:p>
            <a:r>
              <a:rPr lang="en-US" dirty="0" smtClean="0"/>
              <a:t>The students are so caught up in the fun and competition of the game, that they don’t even realize how much historical content they are absorbing while doing it.</a:t>
            </a:r>
            <a:endParaRPr lang="en-US" dirty="0"/>
          </a:p>
        </p:txBody>
      </p:sp>
      <p:sp>
        <p:nvSpPr>
          <p:cNvPr id="4" name="Content Placeholder 3"/>
          <p:cNvSpPr>
            <a:spLocks noGrp="1"/>
          </p:cNvSpPr>
          <p:nvPr>
            <p:ph sz="half" idx="2"/>
          </p:nvPr>
        </p:nvSpPr>
        <p:spPr>
          <a:xfrm>
            <a:off x="4648200" y="1447800"/>
            <a:ext cx="4038600" cy="4530725"/>
          </a:xfrm>
        </p:spPr>
        <p:txBody>
          <a:bodyPr/>
          <a:lstStyle/>
          <a:p>
            <a:r>
              <a:rPr lang="en-US" sz="2800" dirty="0" smtClean="0"/>
              <a:t>While playing the historical roles and solving problems, they are opening a window into the thought processes of historical characters, and beginning to understand why they did what they did.</a:t>
            </a:r>
            <a:endParaRPr lang="en-US" sz="2800" dirty="0"/>
          </a:p>
        </p:txBody>
      </p:sp>
    </p:spTree>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Simulations Are a Great Motivator</a:t>
            </a:r>
            <a:endParaRPr lang="en-US" dirty="0"/>
          </a:p>
        </p:txBody>
      </p:sp>
      <p:sp>
        <p:nvSpPr>
          <p:cNvPr id="3" name="Text Placeholder 2"/>
          <p:cNvSpPr>
            <a:spLocks noGrp="1"/>
          </p:cNvSpPr>
          <p:nvPr>
            <p:ph type="body" sz="half" idx="1"/>
          </p:nvPr>
        </p:nvSpPr>
        <p:spPr>
          <a:xfrm>
            <a:off x="457200" y="990600"/>
            <a:ext cx="4038600" cy="4530725"/>
          </a:xfrm>
        </p:spPr>
        <p:txBody>
          <a:bodyPr/>
          <a:lstStyle/>
          <a:p>
            <a:r>
              <a:rPr lang="en-US" dirty="0" smtClean="0"/>
              <a:t>Difficult or disengaged students will participate even if they usually are not involved in class activities.</a:t>
            </a:r>
          </a:p>
          <a:p>
            <a:r>
              <a:rPr lang="en-US" dirty="0" smtClean="0"/>
              <a:t>Students who like a little extra attention will thrive on the special roles they get to play.</a:t>
            </a:r>
            <a:endParaRPr lang="en-US" dirty="0"/>
          </a:p>
        </p:txBody>
      </p:sp>
      <p:sp>
        <p:nvSpPr>
          <p:cNvPr id="4" name="Content Placeholder 3"/>
          <p:cNvSpPr>
            <a:spLocks noGrp="1"/>
          </p:cNvSpPr>
          <p:nvPr>
            <p:ph sz="half" idx="2"/>
          </p:nvPr>
        </p:nvSpPr>
        <p:spPr>
          <a:xfrm>
            <a:off x="4572000" y="990600"/>
            <a:ext cx="4038600" cy="4530725"/>
          </a:xfrm>
        </p:spPr>
        <p:txBody>
          <a:bodyPr/>
          <a:lstStyle/>
          <a:p>
            <a:r>
              <a:rPr lang="en-US" dirty="0" smtClean="0"/>
              <a:t>Gifted students will have a chance to shine as they are easily able to differentiate the activity and take it to a whole new level.</a:t>
            </a:r>
          </a:p>
          <a:p>
            <a:r>
              <a:rPr lang="en-US" dirty="0" smtClean="0"/>
              <a:t>All students will enjoy the change of pace from ordinary routines.</a:t>
            </a:r>
            <a:endParaRPr lang="en-US" dirty="0"/>
          </a:p>
        </p:txBody>
      </p:sp>
    </p:spTree>
  </p:cSld>
  <p:clrMapOvr>
    <a:masterClrMapping/>
  </p:clrMapOvr>
  <p:transition spd="slow">
    <p:push dir="u"/>
  </p:transition>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778356A102FCA47A7251BB6D3CD7278" ma:contentTypeVersion="4" ma:contentTypeDescription="Create a new document." ma:contentTypeScope="" ma:versionID="48fa198e2071d3e315ee9b06cf67fac9">
  <xsd:schema xmlns:xsd="http://www.w3.org/2001/XMLSchema" xmlns:xs="http://www.w3.org/2001/XMLSchema" xmlns:p="http://schemas.microsoft.com/office/2006/metadata/properties" xmlns:ns2="3578d6cd-aa5c-4ffb-a871-1ce5054dcfca" xmlns:ns3="484e4024-4414-447d-9021-8443e020745d" targetNamespace="http://schemas.microsoft.com/office/2006/metadata/properties" ma:root="true" ma:fieldsID="a7f70749334e20b1027889f99de32eef" ns2:_="" ns3:_="">
    <xsd:import namespace="3578d6cd-aa5c-4ffb-a871-1ce5054dcfca"/>
    <xsd:import namespace="484e4024-4414-447d-9021-8443e020745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78d6cd-aa5c-4ffb-a871-1ce5054dcf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84e4024-4414-447d-9021-8443e020745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DC8A01C-5804-4CB2-ABD3-7BBF5972D76C}">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321F498-DF15-4933-A1CA-2BB325FF6E05}">
  <ds:schemaRefs>
    <ds:schemaRef ds:uri="http://schemas.microsoft.com/sharepoint/v3/contenttype/forms"/>
  </ds:schemaRefs>
</ds:datastoreItem>
</file>

<file path=customXml/itemProps3.xml><?xml version="1.0" encoding="utf-8"?>
<ds:datastoreItem xmlns:ds="http://schemas.openxmlformats.org/officeDocument/2006/customXml" ds:itemID="{3D69758B-C1AD-422C-916A-C3EAC346F2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78d6cd-aa5c-4ffb-a871-1ce5054dcfca"/>
    <ds:schemaRef ds:uri="484e4024-4414-447d-9021-8443e02074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Edge</Template>
  <TotalTime>1272</TotalTime>
  <Words>1651</Words>
  <Application>Microsoft Macintosh PowerPoint</Application>
  <PresentationFormat>On-screen Show (4:3)</PresentationFormat>
  <Paragraphs>133</Paragraphs>
  <Slides>17</Slides>
  <Notes>5</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Edge</vt:lpstr>
      <vt:lpstr>Slide 1</vt:lpstr>
      <vt:lpstr>Agenda</vt:lpstr>
      <vt:lpstr>What are Simulations?</vt:lpstr>
      <vt:lpstr>What is a role-playing simulation? </vt:lpstr>
      <vt:lpstr>So, you say you want a revolution? Well, alright. We all want to teach the world.</vt:lpstr>
      <vt:lpstr>Simulations work well with concepts that are difficult to teach with other methods:</vt:lpstr>
      <vt:lpstr>Simulations Help Develop Empathy</vt:lpstr>
      <vt:lpstr>Students Learn History Without Even Realizing They Are Doing It</vt:lpstr>
      <vt:lpstr>Simulations Are a Great Motivator</vt:lpstr>
      <vt:lpstr>Simulations improve comprehension and test scores</vt:lpstr>
      <vt:lpstr>Simulations allow for many enrichment activities. After the simulation you can follow up with: </vt:lpstr>
      <vt:lpstr>Examples of World Revolutions simulations  </vt:lpstr>
      <vt:lpstr>Role-Playing World Revolutions   Print-Based or  E-book © 2021 Interact www.teachinteract.com  </vt:lpstr>
      <vt:lpstr>Other books containing  simulations about revolutions</vt:lpstr>
      <vt:lpstr>Conclusion</vt:lpstr>
      <vt:lpstr>Thank you for attending</vt:lpstr>
      <vt:lpstr>References</vt:lpstr>
    </vt:vector>
  </TitlesOfParts>
  <Company>western reserve local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Active Learning:  Simulations &amp; Trials to Stimulate the Social Studies</dc:title>
  <dc:creator>Brad Maguth</dc:creator>
  <cp:keywords/>
  <cp:lastModifiedBy>Richard Di Giacomo</cp:lastModifiedBy>
  <cp:revision>76</cp:revision>
  <dcterms:created xsi:type="dcterms:W3CDTF">2021-12-02T23:01:42Z</dcterms:created>
  <dcterms:modified xsi:type="dcterms:W3CDTF">2021-12-03T00:26:36Z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0x010100C778356A102FCA47A7251BB6D3CD7278</vt:lpwstr>
  </property>
</Properties>
</file>