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Default Extension="wmf" ContentType="image/x-wmf"/>
  <Override PartName="/ppt/notesSlides/notesSlide11.xml" ContentType="application/vnd.openxmlformats-officedocument.presentationml.notesSlide+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15" r:id="rId1"/>
  </p:sldMasterIdLst>
  <p:notesMasterIdLst>
    <p:notesMasterId r:id="rId31"/>
  </p:notesMasterIdLst>
  <p:sldIdLst>
    <p:sldId id="256" r:id="rId2"/>
    <p:sldId id="257" r:id="rId3"/>
    <p:sldId id="258" r:id="rId4"/>
    <p:sldId id="259" r:id="rId5"/>
    <p:sldId id="260" r:id="rId6"/>
    <p:sldId id="262" r:id="rId7"/>
    <p:sldId id="261" r:id="rId8"/>
    <p:sldId id="275" r:id="rId9"/>
    <p:sldId id="263" r:id="rId10"/>
    <p:sldId id="264" r:id="rId11"/>
    <p:sldId id="265" r:id="rId12"/>
    <p:sldId id="276" r:id="rId13"/>
    <p:sldId id="266" r:id="rId14"/>
    <p:sldId id="267" r:id="rId15"/>
    <p:sldId id="271" r:id="rId16"/>
    <p:sldId id="273" r:id="rId17"/>
    <p:sldId id="274" r:id="rId18"/>
    <p:sldId id="277" r:id="rId19"/>
    <p:sldId id="278" r:id="rId20"/>
    <p:sldId id="279" r:id="rId21"/>
    <p:sldId id="280" r:id="rId22"/>
    <p:sldId id="281" r:id="rId23"/>
    <p:sldId id="282" r:id="rId24"/>
    <p:sldId id="283" r:id="rId25"/>
    <p:sldId id="284" r:id="rId26"/>
    <p:sldId id="285" r:id="rId27"/>
    <p:sldId id="286" r:id="rId28"/>
    <p:sldId id="268" r:id="rId29"/>
    <p:sldId id="270"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37" d="100"/>
          <a:sy n="137" d="100"/>
        </p:scale>
        <p:origin x="-72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2EB7D398-FB07-457A-B5BA-339A04CCBDD1}" type="datetimeFigureOut">
              <a:rPr lang="en-US"/>
              <a:pPr>
                <a:defRPr/>
              </a:pPr>
              <a:t>12/30/11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73D9B7C1-69FB-4745-AF7B-4215E57D73E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Jeremy</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95783C-F792-45E9-92A4-1D691BA27186}"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Jeremy</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479787-4EBE-41C1-8FBC-0EAEB91B46F7}"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Brad</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0A96D9-3722-4F9C-B96B-EA9AD1887AB1}"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Brad</a:t>
            </a:r>
            <a:endParaRPr lang="en-US" dirty="0"/>
          </a:p>
        </p:txBody>
      </p:sp>
      <p:sp>
        <p:nvSpPr>
          <p:cNvPr id="4" name="Slide Number Placeholder 3"/>
          <p:cNvSpPr>
            <a:spLocks noGrp="1"/>
          </p:cNvSpPr>
          <p:nvPr>
            <p:ph type="sldNum" sz="quarter" idx="10"/>
          </p:nvPr>
        </p:nvSpPr>
        <p:spPr/>
        <p:txBody>
          <a:bodyPr/>
          <a:lstStyle/>
          <a:p>
            <a:pPr>
              <a:defRPr/>
            </a:pPr>
            <a:fld id="{73D9B7C1-69FB-4745-AF7B-4215E57D73E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Brad</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5A2772-F467-4295-9A4E-D5214C311BF2}"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Jeremy </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7F71C4-3370-468A-9420-87F1593316C2}"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Richard</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EF3F1F-1925-46DD-B74F-197488A68C35}"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Richard</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F8E86C-E70B-4367-B2F4-E6B27138AA93}"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Brad</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604C59-6B17-4BF5-AEAC-FE0C98713F72}" type="slidenum">
              <a:rPr lang="en-US"/>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Jeremy </a:t>
            </a: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6CBFC2-F459-403A-A136-060F6C306903}"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Jeremy </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CBC246-6619-485D-B5C4-4BDA615BC147}"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Brad</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2CF58A-998E-4CF1-905A-8F2675B7DE06}"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Brad</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D252C5-BBDB-49FE-B15C-19C23589769D}"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Brad</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AA3FAC-AC31-4547-9576-9E0518F71353}"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Jeremy</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6BE217-946A-47F5-BDEB-AAE0E583ECCF}"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Jeremy</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73D9B7C1-69FB-4745-AF7B-4215E57D73E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Jeremy</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D51B2D-92EF-4801-AFCC-469F25D65EC4}"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9113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9113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13394AEB-D78E-4D4C-8D72-06A946CE3AB4}"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A71ECE-3B8D-4606-ADDF-3C73529912C6}"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76DEDF7-8823-4017-992D-FEE68872D25F}"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B9DB479-B368-4F65-A69D-0B03BEC45E83}"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84932B9-519B-41CB-8611-9D9D66889E54}"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306A73-9414-4F5C-A039-60DDC3FDAB0E}"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EB04E67-7F02-4D2A-85AA-1758A5B0D434}"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710A976-AF3B-44C6-81FD-17DC97DD446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6F5756C-882B-4E88-8F48-988D2A45ABEF}"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8A7CCAB-3BAB-49E2-8DD6-DB8C3373EF9B}"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2A922FE-6D6B-4FFF-9590-1ABA7EC2D4CD}"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53A5EF1-616D-4063-9606-D42896445FA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1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90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9011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B0859B30-4CFC-49AB-9B06-E816D54C1916}" type="slidenum">
              <a:rPr lang="en-US" altLang="en-US"/>
              <a:pPr>
                <a:defRPr/>
              </a:pPr>
              <a:t>‹#›</a:t>
            </a:fld>
            <a:endParaRPr lang="en-US" altLang="en-US"/>
          </a:p>
        </p:txBody>
      </p:sp>
      <p:sp>
        <p:nvSpPr>
          <p:cNvPr id="9011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9012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66"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Simulations%5CElection%20of%201800.doc.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archive.itvs.org/beyondthefire/" TargetMode="External"/><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darfurisdying.com/index.html" TargetMode="External"/><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Simulations%5CA%20Nation%20of%20Immigrants%20Simulation.doc.pdf" TargetMode="External"/><Relationship Id="rId4"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3" Type="http://schemas.openxmlformats.org/officeDocument/2006/relationships/hyperlink" Target="http://www.socialstudiescentral.com/?q=node/88" TargetMode="External"/><Relationship Id="rId4" Type="http://schemas.openxmlformats.org/officeDocument/2006/relationships/hyperlink" Target="http://www.playthenewsgame.com/community/home.action" TargetMode="External"/><Relationship Id="rId5" Type="http://schemas.openxmlformats.org/officeDocument/2006/relationships/hyperlink" Target="http://www.itvs.org/beyondthefire/" TargetMode="External"/><Relationship Id="rId6" Type="http://schemas.openxmlformats.org/officeDocument/2006/relationships/hyperlink" Target="http://eric.ed.gov/ERICWebPortal/custom/portlets/recordDetails/detailmini.jsp?_nfpb=true&amp;_&amp;ERICExtSearch_SearchValue_0=ED381448&amp;ERICExtSearch_SearchType_0=no&amp;accno=ED381448" TargetMode="External"/><Relationship Id="rId7" Type="http://schemas.openxmlformats.org/officeDocument/2006/relationships/hyperlink" Target="http://www.populationeducation.org/docs/300millionlessons/immigrtn.pdf" TargetMode="External"/><Relationship Id="rId1" Type="http://schemas.openxmlformats.org/officeDocument/2006/relationships/slideLayout" Target="../slideLayouts/slideLayout2.xml"/><Relationship Id="rId2" Type="http://schemas.openxmlformats.org/officeDocument/2006/relationships/hyperlink" Target="http://www.cybernations.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socialstudiescentral.com/?q=node/88" TargetMode="External"/><Relationship Id="rId4" Type="http://schemas.openxmlformats.org/officeDocument/2006/relationships/hyperlink" Target="http://eduwithtechn.wordpress.com/2007/01/10/social-studies-nation-simulations-engage-students-in-complexity/" TargetMode="External"/><Relationship Id="rId5" Type="http://schemas.openxmlformats.org/officeDocument/2006/relationships/hyperlink" Target="http://www.playthenewsgame.com/community/home.action" TargetMode="Externa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Simulations%5CModel%20UN%20(Modified).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5438"/>
            <a:ext cx="7924800" cy="1349375"/>
          </a:xfrm>
        </p:spPr>
        <p:txBody>
          <a:bodyPr/>
          <a:lstStyle/>
          <a:p>
            <a:pPr eaLnBrk="1" hangingPunct="1"/>
            <a:r>
              <a:rPr lang="en-US" sz="4600" smtClean="0"/>
              <a:t>Best Practices in Using Simulations in the Social Studies</a:t>
            </a:r>
          </a:p>
        </p:txBody>
      </p:sp>
      <p:sp>
        <p:nvSpPr>
          <p:cNvPr id="3075" name="Rectangle 3"/>
          <p:cNvSpPr>
            <a:spLocks noGrp="1" noChangeArrowheads="1"/>
          </p:cNvSpPr>
          <p:nvPr>
            <p:ph type="subTitle" idx="1"/>
          </p:nvPr>
        </p:nvSpPr>
        <p:spPr>
          <a:xfrm>
            <a:off x="914400" y="3962400"/>
            <a:ext cx="7620000" cy="2590800"/>
          </a:xfrm>
        </p:spPr>
        <p:txBody>
          <a:bodyPr/>
          <a:lstStyle/>
          <a:p>
            <a:pPr eaLnBrk="1" hangingPunct="1"/>
            <a:r>
              <a:rPr lang="en-US" sz="3200" dirty="0" smtClean="0"/>
              <a:t>Brad Maguth, </a:t>
            </a:r>
            <a:r>
              <a:rPr lang="en-US" sz="2400" i="1" dirty="0" smtClean="0"/>
              <a:t>The University of Akron </a:t>
            </a:r>
          </a:p>
          <a:p>
            <a:pPr eaLnBrk="1" hangingPunct="1"/>
            <a:r>
              <a:rPr lang="en-US" sz="3200" dirty="0" smtClean="0"/>
              <a:t>Jeremy Hilburn, </a:t>
            </a:r>
            <a:r>
              <a:rPr lang="en-US" sz="2400" i="1" dirty="0" smtClean="0"/>
              <a:t>University of</a:t>
            </a:r>
            <a:r>
              <a:rPr lang="en-US" sz="2400" dirty="0" smtClean="0"/>
              <a:t> </a:t>
            </a:r>
            <a:r>
              <a:rPr lang="en-US" sz="2400" i="1" dirty="0" smtClean="0"/>
              <a:t>NC at Chapel Hill</a:t>
            </a:r>
          </a:p>
          <a:p>
            <a:pPr eaLnBrk="1" hangingPunct="1"/>
            <a:r>
              <a:rPr lang="en-US" sz="3200" dirty="0" smtClean="0"/>
              <a:t>Richard Di </a:t>
            </a:r>
            <a:r>
              <a:rPr lang="en-US" sz="3200" dirty="0" err="1" smtClean="0"/>
              <a:t>Giacomo</a:t>
            </a:r>
            <a:r>
              <a:rPr lang="en-US" sz="2400" i="1" dirty="0" smtClean="0"/>
              <a:t>, </a:t>
            </a:r>
            <a:r>
              <a:rPr lang="en-US" sz="2400" i="1" dirty="0" err="1" smtClean="0"/>
              <a:t>Magnifico</a:t>
            </a:r>
            <a:r>
              <a:rPr lang="en-US" sz="2400" i="1" dirty="0" smtClean="0"/>
              <a:t> Publications</a:t>
            </a: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Simulation 2:  </a:t>
            </a:r>
            <a:r>
              <a:rPr lang="en-US" smtClean="0">
                <a:hlinkClick r:id="rId3" action="ppaction://hlinkfile"/>
              </a:rPr>
              <a:t>Election of 1800</a:t>
            </a:r>
            <a:endParaRPr lang="en-US" smtClean="0"/>
          </a:p>
        </p:txBody>
      </p:sp>
      <p:sp>
        <p:nvSpPr>
          <p:cNvPr id="11267" name="Rectangle 3"/>
          <p:cNvSpPr>
            <a:spLocks noGrp="1" noChangeArrowheads="1"/>
          </p:cNvSpPr>
          <p:nvPr>
            <p:ph type="body" idx="1"/>
          </p:nvPr>
        </p:nvSpPr>
        <p:spPr/>
        <p:txBody>
          <a:bodyPr/>
          <a:lstStyle/>
          <a:p>
            <a:pPr eaLnBrk="1" hangingPunct="1">
              <a:lnSpc>
                <a:spcPct val="90000"/>
              </a:lnSpc>
            </a:pPr>
            <a:r>
              <a:rPr lang="en-US" sz="2100" i="1" smtClean="0"/>
              <a:t>Key points</a:t>
            </a:r>
            <a:r>
              <a:rPr lang="en-US" sz="2100" smtClean="0"/>
              <a:t>: Students as political leaders and political blocs, national crises, recreate election</a:t>
            </a:r>
          </a:p>
          <a:p>
            <a:pPr eaLnBrk="1" hangingPunct="1">
              <a:lnSpc>
                <a:spcPct val="90000"/>
              </a:lnSpc>
            </a:pPr>
            <a:r>
              <a:rPr lang="en-US" sz="2100" i="1" smtClean="0"/>
              <a:t>Includes</a:t>
            </a:r>
            <a:r>
              <a:rPr lang="en-US" sz="2100" smtClean="0"/>
              <a:t>: History and civics, writing and public speaking, pre and post activities</a:t>
            </a:r>
          </a:p>
          <a:p>
            <a:pPr eaLnBrk="1" hangingPunct="1">
              <a:lnSpc>
                <a:spcPct val="90000"/>
              </a:lnSpc>
            </a:pPr>
            <a:r>
              <a:rPr lang="en-US" sz="2100" i="1" smtClean="0"/>
              <a:t>Benefits</a:t>
            </a:r>
            <a:r>
              <a:rPr lang="en-US" sz="2100" smtClean="0"/>
              <a:t>: High energy, active participation, higher order thinking, can be applied to any election, student agency, teacher as facilitator, competitive</a:t>
            </a:r>
          </a:p>
          <a:p>
            <a:pPr eaLnBrk="1" hangingPunct="1">
              <a:lnSpc>
                <a:spcPct val="90000"/>
              </a:lnSpc>
            </a:pPr>
            <a:r>
              <a:rPr lang="en-US" sz="2100" i="1" smtClean="0"/>
              <a:t>Limitations</a:t>
            </a:r>
            <a:r>
              <a:rPr lang="en-US" sz="2100" smtClean="0"/>
              <a:t>: Low teacher control, competitive, unprepared students</a:t>
            </a:r>
          </a:p>
          <a:p>
            <a:pPr eaLnBrk="1" hangingPunct="1">
              <a:lnSpc>
                <a:spcPct val="90000"/>
              </a:lnSpc>
            </a:pPr>
            <a:r>
              <a:rPr lang="en-US" sz="2100" i="1" smtClean="0"/>
              <a:t>Adaptation 2012</a:t>
            </a:r>
            <a:r>
              <a:rPr lang="en-US" sz="2100" smtClean="0"/>
              <a:t>: Crises – stimulus packages, still in Afghanistan, high unemployment, Occupy movement; political blocs – unemployed, environmentalists, CEOs, Occupiers, Tea Partiers, etc.</a:t>
            </a:r>
            <a:r>
              <a:rPr lang="en-US" sz="2200" smtClean="0"/>
              <a:t>  </a:t>
            </a:r>
          </a:p>
          <a:p>
            <a:pPr eaLnBrk="1" hangingPunct="1">
              <a:lnSpc>
                <a:spcPct val="90000"/>
              </a:lnSpc>
            </a:pPr>
            <a:endParaRPr lang="en-US" sz="2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Effect transition="in" filter="fade">
                                      <p:cBhvr>
                                        <p:cTn id="28" dur="1000"/>
                                        <p:tgtEl>
                                          <p:spTgt spid="11267">
                                            <p:txEl>
                                              <p:pRg st="3" end="3"/>
                                            </p:txEl>
                                          </p:spTgt>
                                        </p:tgtEl>
                                      </p:cBhvr>
                                    </p:animEffect>
                                    <p:anim calcmode="lin" valueType="num">
                                      <p:cBhvr>
                                        <p:cTn id="29"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267">
                                            <p:txEl>
                                              <p:pRg st="4" end="4"/>
                                            </p:txEl>
                                          </p:spTgt>
                                        </p:tgtEl>
                                        <p:attrNameLst>
                                          <p:attrName>style.visibility</p:attrName>
                                        </p:attrNameLst>
                                      </p:cBhvr>
                                      <p:to>
                                        <p:strVal val="visible"/>
                                      </p:to>
                                    </p:set>
                                    <p:animEffect transition="in" filter="fade">
                                      <p:cBhvr>
                                        <p:cTn id="35" dur="1000"/>
                                        <p:tgtEl>
                                          <p:spTgt spid="11267">
                                            <p:txEl>
                                              <p:pRg st="4" end="4"/>
                                            </p:txEl>
                                          </p:spTgt>
                                        </p:tgtEl>
                                      </p:cBhvr>
                                    </p:animEffect>
                                    <p:anim calcmode="lin" valueType="num">
                                      <p:cBhvr>
                                        <p:cTn id="3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800" smtClean="0"/>
              <a:t>Simulation 3:  Uganda &amp; Child Soldiers</a:t>
            </a:r>
          </a:p>
        </p:txBody>
      </p:sp>
      <p:sp>
        <p:nvSpPr>
          <p:cNvPr id="12291" name="Rectangle 3"/>
          <p:cNvSpPr>
            <a:spLocks noGrp="1" noChangeArrowheads="1"/>
          </p:cNvSpPr>
          <p:nvPr>
            <p:ph type="body" sz="half" idx="1"/>
          </p:nvPr>
        </p:nvSpPr>
        <p:spPr>
          <a:xfrm>
            <a:off x="228600" y="1524000"/>
            <a:ext cx="4041775" cy="4530725"/>
          </a:xfrm>
        </p:spPr>
        <p:txBody>
          <a:bodyPr/>
          <a:lstStyle/>
          <a:p>
            <a:pPr eaLnBrk="1" hangingPunct="1">
              <a:lnSpc>
                <a:spcPct val="80000"/>
              </a:lnSpc>
              <a:buFont typeface="Wingdings" pitchFamily="2" charset="2"/>
              <a:buNone/>
            </a:pPr>
            <a:r>
              <a:rPr lang="en-US" sz="2000" dirty="0" smtClean="0">
                <a:hlinkClick r:id="rId3"/>
              </a:rPr>
              <a:t>Beyond the Fire: </a:t>
            </a:r>
          </a:p>
          <a:p>
            <a:pPr eaLnBrk="1" hangingPunct="1">
              <a:lnSpc>
                <a:spcPct val="80000"/>
              </a:lnSpc>
              <a:buFont typeface="Wingdings" pitchFamily="2" charset="2"/>
              <a:buNone/>
            </a:pPr>
            <a:r>
              <a:rPr lang="en-US" sz="2000" dirty="0" smtClean="0">
                <a:hlinkClick r:id="rId3"/>
              </a:rPr>
              <a:t>Teen Experiences of War</a:t>
            </a:r>
            <a:endParaRPr lang="en-US" sz="2000" dirty="0" smtClean="0"/>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r>
              <a:rPr lang="en-US" sz="2000" dirty="0" smtClean="0"/>
              <a:t>Key Points:</a:t>
            </a:r>
          </a:p>
          <a:p>
            <a:pPr eaLnBrk="1" hangingPunct="1">
              <a:lnSpc>
                <a:spcPct val="80000"/>
              </a:lnSpc>
              <a:buFont typeface="Wingdings" pitchFamily="2" charset="2"/>
              <a:buNone/>
            </a:pPr>
            <a:r>
              <a:rPr lang="en-US" sz="2000" dirty="0" smtClean="0"/>
              <a:t>	-Students listen to personal accounts from child soldiers</a:t>
            </a:r>
          </a:p>
          <a:p>
            <a:pPr eaLnBrk="1" hangingPunct="1">
              <a:lnSpc>
                <a:spcPct val="80000"/>
              </a:lnSpc>
              <a:buFont typeface="Wingdings" pitchFamily="2" charset="2"/>
              <a:buNone/>
            </a:pPr>
            <a:r>
              <a:rPr lang="en-US" sz="2000" dirty="0" smtClean="0"/>
              <a:t>	-Students role play  (Historian, a economist, a psychologist, former child soldiers, child soldier family members, and world leaders)</a:t>
            </a:r>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r>
              <a:rPr lang="en-US" sz="2000" dirty="0" smtClean="0"/>
              <a:t>-Teacher moderates discussion</a:t>
            </a:r>
          </a:p>
          <a:p>
            <a:pPr eaLnBrk="1" hangingPunct="1">
              <a:lnSpc>
                <a:spcPct val="80000"/>
              </a:lnSpc>
              <a:buFont typeface="Wingdings" pitchFamily="2" charset="2"/>
              <a:buNone/>
            </a:pPr>
            <a:r>
              <a:rPr lang="en-US" sz="2000" dirty="0" smtClean="0"/>
              <a:t>-How should the global community respond to this issue?</a:t>
            </a:r>
          </a:p>
          <a:p>
            <a:pPr eaLnBrk="1" hangingPunct="1">
              <a:lnSpc>
                <a:spcPct val="80000"/>
              </a:lnSpc>
              <a:buFont typeface="Wingdings" pitchFamily="2" charset="2"/>
              <a:buNone/>
            </a:pPr>
            <a:endParaRPr lang="en-US" sz="2000" dirty="0" smtClean="0"/>
          </a:p>
        </p:txBody>
      </p:sp>
      <p:pic>
        <p:nvPicPr>
          <p:cNvPr id="6" name="Content Placeholder 5"/>
          <p:cNvPicPr>
            <a:picLocks noGrp="1"/>
          </p:cNvPicPr>
          <p:nvPr>
            <p:ph sz="half" idx="2"/>
          </p:nvPr>
        </p:nvPicPr>
        <p:blipFill>
          <a:blip r:embed="rId4" cstate="print"/>
          <a:srcRect l="21853" t="21918" r="23418" b="10046"/>
          <a:stretch>
            <a:fillRect/>
          </a:stretch>
        </p:blipFill>
        <p:spPr bwMode="auto">
          <a:xfrm>
            <a:off x="4343400" y="1371600"/>
            <a:ext cx="4572000" cy="44195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4:  Darfur is Dying</a:t>
            </a:r>
            <a:endParaRPr lang="en-US" dirty="0"/>
          </a:p>
        </p:txBody>
      </p:sp>
      <p:sp>
        <p:nvSpPr>
          <p:cNvPr id="5" name="Content Placeholder 4"/>
          <p:cNvSpPr>
            <a:spLocks noGrp="1"/>
          </p:cNvSpPr>
          <p:nvPr>
            <p:ph sz="half" idx="1"/>
          </p:nvPr>
        </p:nvSpPr>
        <p:spPr>
          <a:xfrm>
            <a:off x="381000" y="1752600"/>
            <a:ext cx="4038600" cy="4530725"/>
          </a:xfrm>
        </p:spPr>
        <p:txBody>
          <a:bodyPr/>
          <a:lstStyle/>
          <a:p>
            <a:r>
              <a:rPr lang="en-US" sz="2000" dirty="0" smtClean="0">
                <a:hlinkClick r:id="rId3"/>
              </a:rPr>
              <a:t>Darfur Digital </a:t>
            </a:r>
            <a:r>
              <a:rPr lang="en-US" sz="2000" dirty="0" smtClean="0"/>
              <a:t>Activist Contest: Collaboration Between Student ‘Gamers’ &amp; Activists.</a:t>
            </a:r>
          </a:p>
          <a:p>
            <a:r>
              <a:rPr lang="en-US" sz="2000" dirty="0" smtClean="0"/>
              <a:t>User takes on the perspective of a displaced </a:t>
            </a:r>
            <a:r>
              <a:rPr lang="en-US" sz="2000" dirty="0" err="1" smtClean="0"/>
              <a:t>Darfurian</a:t>
            </a:r>
            <a:r>
              <a:rPr lang="en-US" sz="2000" dirty="0" smtClean="0"/>
              <a:t>.</a:t>
            </a:r>
          </a:p>
          <a:p>
            <a:r>
              <a:rPr lang="en-US" sz="2000" dirty="0" smtClean="0"/>
              <a:t>Negotiates forces that threaten survival in a refugee camp.</a:t>
            </a:r>
          </a:p>
          <a:p>
            <a:r>
              <a:rPr lang="en-US" sz="2000" dirty="0" smtClean="0"/>
              <a:t>Offers a glimpse of what life’s like for more than 2.5 million refugees in Sudan. </a:t>
            </a:r>
          </a:p>
          <a:p>
            <a:pPr>
              <a:buNone/>
            </a:pPr>
            <a:endParaRPr lang="en-US" sz="2000" dirty="0"/>
          </a:p>
        </p:txBody>
      </p:sp>
      <p:pic>
        <p:nvPicPr>
          <p:cNvPr id="7" name="Content Placeholder 6"/>
          <p:cNvPicPr>
            <a:picLocks noGrp="1"/>
          </p:cNvPicPr>
          <p:nvPr>
            <p:ph sz="half" idx="2"/>
          </p:nvPr>
        </p:nvPicPr>
        <p:blipFill>
          <a:blip r:embed="rId4" cstate="print"/>
          <a:srcRect l="18520" t="22383" r="19574" b="11380"/>
          <a:stretch>
            <a:fillRect/>
          </a:stretch>
        </p:blipFill>
        <p:spPr bwMode="auto">
          <a:xfrm>
            <a:off x="4648200" y="1828800"/>
            <a:ext cx="4191000" cy="348009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Simulation 5:  Immigration</a:t>
            </a:r>
          </a:p>
        </p:txBody>
      </p:sp>
      <p:sp>
        <p:nvSpPr>
          <p:cNvPr id="13315" name="Rectangle 3"/>
          <p:cNvSpPr>
            <a:spLocks noGrp="1" noChangeArrowheads="1"/>
          </p:cNvSpPr>
          <p:nvPr>
            <p:ph type="body" sz="half" idx="1"/>
          </p:nvPr>
        </p:nvSpPr>
        <p:spPr>
          <a:xfrm>
            <a:off x="457200" y="1600200"/>
            <a:ext cx="4041775" cy="3359150"/>
          </a:xfrm>
        </p:spPr>
        <p:txBody>
          <a:bodyPr/>
          <a:lstStyle/>
          <a:p>
            <a:pPr eaLnBrk="1" hangingPunct="1">
              <a:buFont typeface="Wingdings" pitchFamily="2" charset="2"/>
              <a:buNone/>
            </a:pPr>
            <a:r>
              <a:rPr lang="en-US" sz="2200" dirty="0" smtClean="0">
                <a:hlinkClick r:id="rId3" action="ppaction://hlinkfile"/>
              </a:rPr>
              <a:t>A Nation of Immigrants</a:t>
            </a:r>
            <a:endParaRPr lang="en-US" sz="2200" dirty="0" smtClean="0"/>
          </a:p>
          <a:p>
            <a:pPr eaLnBrk="1" hangingPunct="1">
              <a:buFont typeface="Wingdings" pitchFamily="2" charset="2"/>
              <a:buNone/>
            </a:pPr>
            <a:r>
              <a:rPr lang="en-US" sz="2200" dirty="0" smtClean="0"/>
              <a:t>-Students divide into two groups</a:t>
            </a:r>
          </a:p>
          <a:p>
            <a:pPr eaLnBrk="1" hangingPunct="1">
              <a:buFont typeface="Wingdings" pitchFamily="2" charset="2"/>
              <a:buNone/>
            </a:pPr>
            <a:r>
              <a:rPr lang="en-US" sz="2200" dirty="0" smtClean="0"/>
              <a:t>-Tape on floor divides groups</a:t>
            </a:r>
          </a:p>
          <a:p>
            <a:pPr eaLnBrk="1" hangingPunct="1">
              <a:buFont typeface="Wingdings" pitchFamily="2" charset="2"/>
              <a:buNone/>
            </a:pPr>
            <a:r>
              <a:rPr lang="en-US" sz="2200" dirty="0" smtClean="0"/>
              <a:t>-Only side A gets candy</a:t>
            </a:r>
          </a:p>
          <a:p>
            <a:pPr eaLnBrk="1" hangingPunct="1">
              <a:buFont typeface="Wingdings" pitchFamily="2" charset="2"/>
              <a:buNone/>
            </a:pPr>
            <a:r>
              <a:rPr lang="en-US" sz="2200" dirty="0" smtClean="0"/>
              <a:t>-Those that come over from B get candy</a:t>
            </a:r>
          </a:p>
          <a:p>
            <a:pPr eaLnBrk="1" hangingPunct="1">
              <a:buFont typeface="Wingdings" pitchFamily="2" charset="2"/>
              <a:buNone/>
            </a:pPr>
            <a:r>
              <a:rPr lang="en-US" sz="1800" dirty="0" smtClean="0"/>
              <a:t> </a:t>
            </a:r>
          </a:p>
        </p:txBody>
      </p:sp>
      <p:pic>
        <p:nvPicPr>
          <p:cNvPr id="14340" name="Picture 4" descr="immigration"/>
          <p:cNvPicPr>
            <a:picLocks noGrp="1" noChangeAspect="1" noChangeArrowheads="1"/>
          </p:cNvPicPr>
          <p:nvPr>
            <p:ph sz="half" idx="2"/>
          </p:nvPr>
        </p:nvPicPr>
        <p:blipFill>
          <a:blip r:embed="rId4" cstate="print"/>
          <a:srcRect/>
          <a:stretch>
            <a:fillRect/>
          </a:stretch>
        </p:blipFill>
        <p:spPr>
          <a:xfrm>
            <a:off x="4645025" y="1755775"/>
            <a:ext cx="4041775" cy="2530475"/>
          </a:xfrm>
          <a:noFill/>
        </p:spPr>
      </p:pic>
      <p:sp>
        <p:nvSpPr>
          <p:cNvPr id="14341" name="Text Box 6"/>
          <p:cNvSpPr txBox="1">
            <a:spLocks noChangeArrowheads="1"/>
          </p:cNvSpPr>
          <p:nvPr/>
        </p:nvSpPr>
        <p:spPr bwMode="auto">
          <a:xfrm>
            <a:off x="381000" y="4343400"/>
            <a:ext cx="8534400" cy="2270125"/>
          </a:xfrm>
          <a:prstGeom prst="rect">
            <a:avLst/>
          </a:prstGeom>
          <a:noFill/>
          <a:ln w="9525">
            <a:noFill/>
            <a:miter lim="800000"/>
            <a:headEnd/>
            <a:tailEnd/>
          </a:ln>
        </p:spPr>
        <p:txBody>
          <a:bodyPr>
            <a:spAutoFit/>
          </a:bodyPr>
          <a:lstStyle/>
          <a:p>
            <a:r>
              <a:rPr lang="en-US" sz="2200" dirty="0"/>
              <a:t>-Key Questions:</a:t>
            </a:r>
          </a:p>
          <a:p>
            <a:r>
              <a:rPr lang="en-US" sz="2200" dirty="0"/>
              <a:t>	1.  How does this simulation resemble immigration?</a:t>
            </a:r>
          </a:p>
          <a:p>
            <a:r>
              <a:rPr lang="en-US" sz="2200" dirty="0"/>
              <a:t>	2. Why have people migrated to the US?</a:t>
            </a:r>
          </a:p>
          <a:p>
            <a:r>
              <a:rPr lang="en-US" sz="2200" dirty="0"/>
              <a:t>	3.  What are the impacts of this migration in both state A 	  	     and B?</a:t>
            </a:r>
          </a:p>
          <a:p>
            <a:pPr>
              <a:spcBef>
                <a:spcPct val="50000"/>
              </a:spcBef>
            </a:pP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28600"/>
            <a:ext cx="8229600" cy="1139825"/>
          </a:xfrm>
        </p:spPr>
        <p:txBody>
          <a:bodyPr/>
          <a:lstStyle/>
          <a:p>
            <a:pPr eaLnBrk="1" hangingPunct="1"/>
            <a:r>
              <a:rPr lang="en-US" dirty="0" smtClean="0"/>
              <a:t>Simulation 6: </a:t>
            </a:r>
            <a:r>
              <a:rPr lang="en-US" sz="3600" dirty="0" smtClean="0"/>
              <a:t>Formal Debate</a:t>
            </a:r>
          </a:p>
        </p:txBody>
      </p:sp>
      <p:sp>
        <p:nvSpPr>
          <p:cNvPr id="15363" name="Rectangle 3"/>
          <p:cNvSpPr>
            <a:spLocks noGrp="1" noChangeArrowheads="1"/>
          </p:cNvSpPr>
          <p:nvPr>
            <p:ph type="body" sz="half" idx="1"/>
          </p:nvPr>
        </p:nvSpPr>
        <p:spPr>
          <a:xfrm>
            <a:off x="457200" y="1295400"/>
            <a:ext cx="7924800" cy="1981200"/>
          </a:xfrm>
        </p:spPr>
        <p:txBody>
          <a:bodyPr/>
          <a:lstStyle/>
          <a:p>
            <a:pPr eaLnBrk="1" hangingPunct="1">
              <a:buFont typeface="Wingdings" pitchFamily="2" charset="2"/>
              <a:buNone/>
            </a:pPr>
            <a:r>
              <a:rPr lang="en-US" sz="2600" b="1" i="1" u="sng" dirty="0" smtClean="0"/>
              <a:t>Resolved</a:t>
            </a:r>
            <a:r>
              <a:rPr lang="en-US" sz="2600" dirty="0" smtClean="0"/>
              <a:t>: A U.S.-led attack on Iran’s nuclear facilities is constitutional and in the best interest of the U.S. and the world </a:t>
            </a:r>
          </a:p>
          <a:p>
            <a:pPr eaLnBrk="1" hangingPunct="1">
              <a:buFont typeface="Wingdings" pitchFamily="2" charset="2"/>
              <a:buNone/>
            </a:pPr>
            <a:endParaRPr lang="en-US" sz="2600" dirty="0" smtClean="0"/>
          </a:p>
        </p:txBody>
      </p:sp>
      <p:pic>
        <p:nvPicPr>
          <p:cNvPr id="15364" name="Picture 4"/>
          <p:cNvPicPr>
            <a:picLocks noGrp="1" noChangeAspect="1" noChangeArrowheads="1"/>
          </p:cNvPicPr>
          <p:nvPr>
            <p:ph sz="half" idx="2"/>
          </p:nvPr>
        </p:nvPicPr>
        <p:blipFill>
          <a:blip r:embed="rId3" cstate="print"/>
          <a:srcRect/>
          <a:stretch>
            <a:fillRect/>
          </a:stretch>
        </p:blipFill>
        <p:spPr>
          <a:xfrm>
            <a:off x="609600" y="3276600"/>
            <a:ext cx="7924800" cy="3192463"/>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dirty="0" smtClean="0">
                <a:latin typeface="Times New Roman"/>
                <a:ea typeface="Cambria"/>
                <a:cs typeface="Times New Roman"/>
              </a:rPr>
              <a:t>What is a role-playing simulation?</a:t>
            </a:r>
            <a:r>
              <a:rPr lang="en-US" dirty="0" smtClean="0">
                <a:latin typeface="Times New Roman"/>
                <a:ea typeface="Cambria"/>
                <a:cs typeface="Times New Roman"/>
              </a:rPr>
              <a:t/>
            </a:r>
            <a:br>
              <a:rPr lang="en-US" dirty="0" smtClean="0">
                <a:latin typeface="Times New Roman"/>
                <a:ea typeface="Cambria"/>
                <a:cs typeface="Times New Roman"/>
              </a:rPr>
            </a:br>
            <a:endParaRPr lang="en-US" dirty="0" smtClean="0"/>
          </a:p>
        </p:txBody>
      </p:sp>
      <p:sp>
        <p:nvSpPr>
          <p:cNvPr id="16387" name="Text Placeholder 2"/>
          <p:cNvSpPr>
            <a:spLocks noGrp="1"/>
          </p:cNvSpPr>
          <p:nvPr>
            <p:ph type="body" sz="half" idx="1"/>
          </p:nvPr>
        </p:nvSpPr>
        <p:spPr/>
        <p:txBody>
          <a:bodyPr/>
          <a:lstStyle/>
          <a:p>
            <a:r>
              <a:rPr lang="en-US" dirty="0" smtClean="0"/>
              <a:t>Role-playing simulations attempt to put the student in the position of a person in a particular time and place.  </a:t>
            </a:r>
          </a:p>
          <a:p>
            <a:endParaRPr lang="en-US" sz="2400" dirty="0" smtClean="0"/>
          </a:p>
        </p:txBody>
      </p:sp>
      <p:sp>
        <p:nvSpPr>
          <p:cNvPr id="16388" name="Content Placeholder 3"/>
          <p:cNvSpPr>
            <a:spLocks noGrp="1"/>
          </p:cNvSpPr>
          <p:nvPr>
            <p:ph sz="half" idx="2"/>
          </p:nvPr>
        </p:nvSpPr>
        <p:spPr/>
        <p:txBody>
          <a:bodyPr/>
          <a:lstStyle/>
          <a:p>
            <a:r>
              <a:rPr lang="en-US" dirty="0" smtClean="0"/>
              <a:t>All of the simulations involve group problem solving and conflict resolution.</a:t>
            </a:r>
          </a:p>
          <a:p>
            <a:r>
              <a:rPr lang="en-US" dirty="0" smtClean="0"/>
              <a:t>Usually centered around a time of crisis or decision making.</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200" b="1" dirty="0" smtClean="0"/>
              <a:t>Two Major types of role-playing simulations</a:t>
            </a:r>
            <a:r>
              <a:rPr lang="en-US" dirty="0" smtClean="0"/>
              <a:t/>
            </a:r>
            <a:br>
              <a:rPr lang="en-US" dirty="0" smtClean="0"/>
            </a:br>
            <a:endParaRPr lang="en-US" dirty="0" smtClean="0"/>
          </a:p>
        </p:txBody>
      </p:sp>
      <p:sp>
        <p:nvSpPr>
          <p:cNvPr id="18435" name="Text Placeholder 2"/>
          <p:cNvSpPr>
            <a:spLocks noGrp="1"/>
          </p:cNvSpPr>
          <p:nvPr>
            <p:ph type="body" sz="half" idx="1"/>
          </p:nvPr>
        </p:nvSpPr>
        <p:spPr/>
        <p:txBody>
          <a:bodyPr/>
          <a:lstStyle/>
          <a:p>
            <a:r>
              <a:rPr lang="en-US" sz="3200" dirty="0" smtClean="0"/>
              <a:t>Scripted: the students are given a script to read. The character they are to play is spelled out for them in advance in detail</a:t>
            </a:r>
          </a:p>
        </p:txBody>
      </p:sp>
      <p:sp>
        <p:nvSpPr>
          <p:cNvPr id="18436" name="Content Placeholder 3"/>
          <p:cNvSpPr>
            <a:spLocks noGrp="1"/>
          </p:cNvSpPr>
          <p:nvPr>
            <p:ph sz="half" idx="2"/>
          </p:nvPr>
        </p:nvSpPr>
        <p:spPr/>
        <p:txBody>
          <a:bodyPr/>
          <a:lstStyle/>
          <a:p>
            <a:r>
              <a:rPr lang="en-US" sz="3200" dirty="0" smtClean="0"/>
              <a:t>Unscripted: Students play a part by improvisation based on general historical guidelines for a character provided by the simulation</a:t>
            </a:r>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200" dirty="0" smtClean="0"/>
              <a:t>Advantages &amp; Disadvantages of Scripted Simulations</a:t>
            </a:r>
          </a:p>
        </p:txBody>
      </p:sp>
      <p:sp>
        <p:nvSpPr>
          <p:cNvPr id="19459" name="Content Placeholder 2"/>
          <p:cNvSpPr>
            <a:spLocks noGrp="1"/>
          </p:cNvSpPr>
          <p:nvPr>
            <p:ph idx="1"/>
          </p:nvPr>
        </p:nvSpPr>
        <p:spPr/>
        <p:txBody>
          <a:bodyPr/>
          <a:lstStyle/>
          <a:p>
            <a:r>
              <a:rPr lang="en-US" sz="2800" dirty="0" smtClean="0"/>
              <a:t>Advantages of Scripted Role-playing Simulations</a:t>
            </a:r>
          </a:p>
          <a:p>
            <a:r>
              <a:rPr lang="en-US" sz="2800" dirty="0" smtClean="0"/>
              <a:t>Usually well-researched and well-written</a:t>
            </a:r>
          </a:p>
          <a:p>
            <a:r>
              <a:rPr lang="en-US" sz="2800" dirty="0" smtClean="0"/>
              <a:t>Students don’t need a lot of prior knowledge. The script tells them what to do.</a:t>
            </a:r>
          </a:p>
          <a:p>
            <a:r>
              <a:rPr lang="en-US" sz="2800" dirty="0" smtClean="0"/>
              <a:t>Disadvantages:</a:t>
            </a:r>
          </a:p>
          <a:p>
            <a:r>
              <a:rPr lang="en-US" sz="2800" dirty="0" smtClean="0"/>
              <a:t>Usually more costly</a:t>
            </a:r>
          </a:p>
          <a:p>
            <a:r>
              <a:rPr lang="en-US" sz="2800" dirty="0" smtClean="0"/>
              <a:t>Take up a lot of class time</a:t>
            </a:r>
          </a:p>
          <a:p>
            <a:r>
              <a:rPr lang="en-US" sz="2800" dirty="0" smtClean="0"/>
              <a:t>Not as fun to play because students are to confined to a role that may not interest them</a:t>
            </a:r>
          </a:p>
          <a:p>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Advantages &amp; Disadvantages of Unscripted Simulations</a:t>
            </a:r>
            <a:endParaRPr lang="en-US" sz="3600" dirty="0"/>
          </a:p>
        </p:txBody>
      </p:sp>
      <p:sp>
        <p:nvSpPr>
          <p:cNvPr id="3" name="Content Placeholder 2"/>
          <p:cNvSpPr>
            <a:spLocks noGrp="1"/>
          </p:cNvSpPr>
          <p:nvPr>
            <p:ph idx="1"/>
          </p:nvPr>
        </p:nvSpPr>
        <p:spPr/>
        <p:txBody>
          <a:bodyPr/>
          <a:lstStyle/>
          <a:p>
            <a:r>
              <a:rPr lang="en-US" sz="2400" dirty="0" smtClean="0"/>
              <a:t>Advantages: </a:t>
            </a:r>
          </a:p>
          <a:p>
            <a:r>
              <a:rPr lang="en-US" sz="2400" dirty="0" smtClean="0">
                <a:latin typeface="Times New Roman"/>
                <a:ea typeface="Cambria"/>
                <a:cs typeface="Times New Roman"/>
              </a:rPr>
              <a:t>No pre-set limits are placed on a particular person's choices as long as they are within the realm of what was historically possible.</a:t>
            </a:r>
          </a:p>
          <a:p>
            <a:r>
              <a:rPr lang="en-US" sz="2400" dirty="0" smtClean="0">
                <a:latin typeface="Times New Roman"/>
                <a:ea typeface="Cambria"/>
                <a:cs typeface="Times New Roman"/>
              </a:rPr>
              <a:t>The outcome is very unpredictable.  No two classes finish the simulation in the exact same way. </a:t>
            </a:r>
          </a:p>
          <a:p>
            <a:r>
              <a:rPr lang="en-US" sz="2400" dirty="0" smtClean="0">
                <a:latin typeface="Times New Roman"/>
                <a:ea typeface="Cambria"/>
                <a:cs typeface="Times New Roman"/>
              </a:rPr>
              <a:t>Leads to some very interesting classroom discussions about why things turned out the way they, did, what could have happened differently, and how the simulation compares to what actually occurred in history.</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Disadvantages of Unscripted Simulations</a:t>
            </a:r>
            <a:endParaRPr lang="en-US" sz="3600" dirty="0"/>
          </a:p>
        </p:txBody>
      </p:sp>
      <p:sp>
        <p:nvSpPr>
          <p:cNvPr id="3" name="Content Placeholder 2"/>
          <p:cNvSpPr>
            <a:spLocks noGrp="1"/>
          </p:cNvSpPr>
          <p:nvPr>
            <p:ph idx="1"/>
          </p:nvPr>
        </p:nvSpPr>
        <p:spPr/>
        <p:txBody>
          <a:bodyPr/>
          <a:lstStyle/>
          <a:p>
            <a:r>
              <a:rPr lang="en-US" sz="2400" dirty="0" smtClean="0"/>
              <a:t>Teacher may need to provide some historical context for the simulation if students do not have enough prior knowledge</a:t>
            </a:r>
          </a:p>
          <a:p>
            <a:r>
              <a:rPr lang="en-US" sz="2400" dirty="0" smtClean="0"/>
              <a:t>Some teachers are uncomfortable with not using a structured lesson</a:t>
            </a:r>
          </a:p>
          <a:p>
            <a:r>
              <a:rPr lang="en-US" sz="2400" dirty="0" smtClean="0"/>
              <a:t>The teacher must actively monitor the activity to insure that students are on task and meeting objectives</a:t>
            </a:r>
          </a:p>
          <a:p>
            <a:r>
              <a:rPr lang="en-US" sz="2400" dirty="0" smtClean="0"/>
              <a:t>It is sometimes hard to know when to stop the simulation</a:t>
            </a:r>
          </a:p>
          <a:p>
            <a:r>
              <a:rPr lang="en-US" sz="2400" dirty="0" smtClean="0"/>
              <a:t>Classes doing the simulation may end at different times so coordinating lesson plans may be difficult</a:t>
            </a:r>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Agenda</a:t>
            </a:r>
          </a:p>
        </p:txBody>
      </p:sp>
      <p:sp>
        <p:nvSpPr>
          <p:cNvPr id="4099" name="Rectangle 3"/>
          <p:cNvSpPr>
            <a:spLocks noGrp="1" noChangeArrowheads="1"/>
          </p:cNvSpPr>
          <p:nvPr>
            <p:ph type="body" idx="1"/>
          </p:nvPr>
        </p:nvSpPr>
        <p:spPr/>
        <p:txBody>
          <a:bodyPr/>
          <a:lstStyle/>
          <a:p>
            <a:pPr marL="609600" indent="-609600" eaLnBrk="1" hangingPunct="1">
              <a:buFont typeface="Wingdings" pitchFamily="2" charset="2"/>
              <a:buNone/>
            </a:pPr>
            <a:r>
              <a:rPr lang="en-US" smtClean="0"/>
              <a:t>Simulations:</a:t>
            </a:r>
          </a:p>
          <a:p>
            <a:pPr marL="609600" indent="-609600" eaLnBrk="1" hangingPunct="1"/>
            <a:r>
              <a:rPr lang="en-US" smtClean="0"/>
              <a:t>What are they?</a:t>
            </a:r>
          </a:p>
          <a:p>
            <a:pPr marL="609600" indent="-609600" eaLnBrk="1" hangingPunct="1"/>
            <a:r>
              <a:rPr lang="en-US" smtClean="0"/>
              <a:t>The Many Types</a:t>
            </a:r>
          </a:p>
          <a:p>
            <a:pPr marL="609600" indent="-609600" eaLnBrk="1" hangingPunct="1"/>
            <a:r>
              <a:rPr lang="en-US" smtClean="0"/>
              <a:t>The Rationale </a:t>
            </a:r>
          </a:p>
          <a:p>
            <a:pPr marL="609600" indent="-609600" eaLnBrk="1" hangingPunct="1"/>
            <a:r>
              <a:rPr lang="en-US" smtClean="0"/>
              <a:t>Where Are They?</a:t>
            </a:r>
          </a:p>
          <a:p>
            <a:pPr marL="609600" indent="-609600" eaLnBrk="1" hangingPunct="1"/>
            <a:r>
              <a:rPr lang="en-US" smtClean="0"/>
              <a:t>Examples of Simulations </a:t>
            </a:r>
          </a:p>
          <a:p>
            <a:pPr marL="609600" indent="-609600" eaLnBrk="1" hangingPunct="1">
              <a:buFont typeface="Wingdings" pitchFamily="2" charset="2"/>
              <a:buNone/>
            </a:pPr>
            <a:endParaRPr lang="en-US" smtClean="0"/>
          </a:p>
          <a:p>
            <a:pPr marL="609600" indent="-609600"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Factors to Consider when Choosing a Simulation: Duration</a:t>
            </a:r>
            <a:endParaRPr lang="en-US" sz="3600" dirty="0"/>
          </a:p>
        </p:txBody>
      </p:sp>
      <p:sp>
        <p:nvSpPr>
          <p:cNvPr id="3" name="Content Placeholder 2"/>
          <p:cNvSpPr>
            <a:spLocks noGrp="1"/>
          </p:cNvSpPr>
          <p:nvPr>
            <p:ph idx="1"/>
          </p:nvPr>
        </p:nvSpPr>
        <p:spPr/>
        <p:txBody>
          <a:bodyPr/>
          <a:lstStyle/>
          <a:p>
            <a:r>
              <a:rPr lang="en-US" sz="2400" dirty="0" smtClean="0"/>
              <a:t>How much time do I have to spend on this activity? </a:t>
            </a:r>
          </a:p>
          <a:p>
            <a:r>
              <a:rPr lang="en-US" sz="2400" dirty="0" smtClean="0"/>
              <a:t>Is the time invested worthwhile to meet my learning objectives?</a:t>
            </a:r>
          </a:p>
          <a:p>
            <a:r>
              <a:rPr lang="en-US" sz="2400" dirty="0" smtClean="0"/>
              <a:t>Will another activity meet my objectives better?</a:t>
            </a:r>
          </a:p>
          <a:p>
            <a:r>
              <a:rPr lang="en-US" sz="2400" dirty="0" smtClean="0"/>
              <a:t>What other activities will I be giving up to do this lesson?</a:t>
            </a:r>
          </a:p>
          <a:p>
            <a:r>
              <a:rPr lang="en-US" sz="2400" dirty="0" smtClean="0"/>
              <a:t>How does it fit into my class calendar and bell schedule?</a:t>
            </a:r>
          </a:p>
          <a:p>
            <a:r>
              <a:rPr lang="en-US" sz="2400" dirty="0" smtClean="0"/>
              <a:t>Do I have a way to keep records of where each class leaves off and picks up each new day?</a:t>
            </a:r>
          </a:p>
          <a:p>
            <a:r>
              <a:rPr lang="en-US" sz="2400" dirty="0" smtClean="0"/>
              <a:t>How long will it hold the interest of my students?</a:t>
            </a:r>
          </a:p>
          <a:p>
            <a:pPr>
              <a:buNone/>
            </a:pP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Factors to Consider when Choosing a Simulation: Cost</a:t>
            </a:r>
            <a:endParaRPr lang="en-US" sz="3600" dirty="0"/>
          </a:p>
        </p:txBody>
      </p:sp>
      <p:sp>
        <p:nvSpPr>
          <p:cNvPr id="3" name="Content Placeholder 2"/>
          <p:cNvSpPr>
            <a:spLocks noGrp="1"/>
          </p:cNvSpPr>
          <p:nvPr>
            <p:ph idx="1"/>
          </p:nvPr>
        </p:nvSpPr>
        <p:spPr/>
        <p:txBody>
          <a:bodyPr/>
          <a:lstStyle/>
          <a:p>
            <a:endParaRPr lang="en-US" sz="2400" dirty="0" smtClean="0"/>
          </a:p>
          <a:p>
            <a:r>
              <a:rPr lang="en-US" sz="2400" dirty="0" smtClean="0"/>
              <a:t>Many simulations are very costly- up to $50+ for a single game</a:t>
            </a:r>
          </a:p>
          <a:p>
            <a:r>
              <a:rPr lang="en-US" sz="2400" dirty="0" smtClean="0"/>
              <a:t>What are your funding sources? Grants, PTA, Department budgets or out of pocket?</a:t>
            </a:r>
          </a:p>
          <a:p>
            <a:r>
              <a:rPr lang="en-US" sz="2400" dirty="0" smtClean="0"/>
              <a:t>How many simulations are provided in the book?</a:t>
            </a:r>
          </a:p>
          <a:p>
            <a:r>
              <a:rPr lang="en-US" sz="2400" dirty="0" smtClean="0"/>
              <a:t>What are the distribution rights of lesson plans for purchasers of the book?</a:t>
            </a:r>
          </a:p>
          <a:p>
            <a:r>
              <a:rPr lang="en-US" sz="2400" dirty="0" smtClean="0"/>
              <a:t>How much of the materials do you have to reproduce?</a:t>
            </a:r>
          </a:p>
          <a:p>
            <a:r>
              <a:rPr lang="en-US" sz="2400" dirty="0" smtClean="0"/>
              <a:t>Are there many pieces which can be lost and must be replaced?</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Factors to Consider when Choosing a Simulation: Student Needs and Abilities</a:t>
            </a:r>
            <a:endParaRPr lang="en-US" sz="3600" dirty="0"/>
          </a:p>
        </p:txBody>
      </p:sp>
      <p:sp>
        <p:nvSpPr>
          <p:cNvPr id="3" name="Content Placeholder 2"/>
          <p:cNvSpPr>
            <a:spLocks noGrp="1"/>
          </p:cNvSpPr>
          <p:nvPr>
            <p:ph idx="1"/>
          </p:nvPr>
        </p:nvSpPr>
        <p:spPr/>
        <p:txBody>
          <a:bodyPr/>
          <a:lstStyle/>
          <a:p>
            <a:r>
              <a:rPr lang="en-US" dirty="0" smtClean="0"/>
              <a:t>Grade level</a:t>
            </a:r>
          </a:p>
          <a:p>
            <a:r>
              <a:rPr lang="en-US" dirty="0" smtClean="0"/>
              <a:t>Reading level</a:t>
            </a:r>
          </a:p>
          <a:p>
            <a:r>
              <a:rPr lang="en-US" dirty="0" smtClean="0"/>
              <a:t># of special needs and/or ELL students</a:t>
            </a:r>
          </a:p>
          <a:p>
            <a:r>
              <a:rPr lang="en-US" dirty="0" smtClean="0"/>
              <a:t>How groups will be formed</a:t>
            </a:r>
          </a:p>
          <a:p>
            <a:r>
              <a:rPr lang="en-US" dirty="0" smtClean="0"/>
              <a:t>Students’ prior knowledge of history</a:t>
            </a:r>
          </a:p>
          <a:p>
            <a:r>
              <a:rPr lang="en-US" dirty="0" smtClean="0"/>
              <a:t>Students’ prior experience with simulations, group work, or acting</a:t>
            </a:r>
          </a:p>
          <a:p>
            <a:r>
              <a:rPr lang="en-US" dirty="0" smtClean="0"/>
              <a:t>Form of assessment that the teacher will use</a:t>
            </a:r>
          </a:p>
          <a:p>
            <a:pPr>
              <a:buNone/>
            </a:pP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Factors to Consider when Choosing a Simulation: Complexity level</a:t>
            </a:r>
            <a:br>
              <a:rPr lang="en-US" sz="3600" dirty="0" smtClean="0"/>
            </a:br>
            <a:endParaRPr lang="en-US" sz="3600" dirty="0"/>
          </a:p>
        </p:txBody>
      </p:sp>
      <p:sp>
        <p:nvSpPr>
          <p:cNvPr id="3" name="Content Placeholder 2"/>
          <p:cNvSpPr>
            <a:spLocks noGrp="1"/>
          </p:cNvSpPr>
          <p:nvPr>
            <p:ph idx="1"/>
          </p:nvPr>
        </p:nvSpPr>
        <p:spPr/>
        <p:txBody>
          <a:bodyPr/>
          <a:lstStyle/>
          <a:p>
            <a:r>
              <a:rPr lang="en-US" sz="2400" dirty="0" smtClean="0"/>
              <a:t>Preparation time for teacher</a:t>
            </a:r>
          </a:p>
          <a:p>
            <a:r>
              <a:rPr lang="en-US" sz="2400" dirty="0" smtClean="0"/>
              <a:t>How much help will the teacher have to run the simulation? </a:t>
            </a:r>
          </a:p>
          <a:p>
            <a:pPr>
              <a:buNone/>
            </a:pPr>
            <a:r>
              <a:rPr lang="en-US" sz="2400" dirty="0" smtClean="0"/>
              <a:t>    Parents, students, teachers aides or a colleague who is familiar with the activity</a:t>
            </a:r>
          </a:p>
          <a:p>
            <a:r>
              <a:rPr lang="en-US" sz="2400" dirty="0" smtClean="0"/>
              <a:t>Length of rule book</a:t>
            </a:r>
          </a:p>
          <a:p>
            <a:r>
              <a:rPr lang="en-US" sz="2400" dirty="0" smtClean="0"/>
              <a:t>Flexibility of the rules for adaptation to the needs of your students</a:t>
            </a:r>
          </a:p>
          <a:p>
            <a:r>
              <a:rPr lang="en-US" sz="2400" dirty="0" smtClean="0"/>
              <a:t>Amount of support the publisher provides for rules clarification</a:t>
            </a:r>
          </a:p>
          <a:p>
            <a:r>
              <a:rPr lang="en-US" sz="2400" dirty="0" smtClean="0"/>
              <a:t>Clean up and storage of records and pieces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spcAft>
                <a:spcPts val="0"/>
              </a:spcAft>
            </a:pPr>
            <a:r>
              <a:rPr lang="en-US" sz="3600" b="1" dirty="0" smtClean="0">
                <a:latin typeface="Times New Roman"/>
                <a:ea typeface="Times New Roman"/>
                <a:cs typeface="Times New Roman"/>
              </a:rPr>
              <a:t>Short Role-playing Simulations for US</a:t>
            </a:r>
            <a:r>
              <a:rPr lang="en-US" sz="3600" dirty="0" smtClean="0">
                <a:latin typeface="Times New Roman"/>
                <a:ea typeface="Times New Roman"/>
                <a:cs typeface="Times New Roman"/>
              </a:rPr>
              <a:t/>
            </a:r>
            <a:br>
              <a:rPr lang="en-US" sz="3600" dirty="0" smtClean="0">
                <a:latin typeface="Times New Roman"/>
                <a:ea typeface="Times New Roman"/>
                <a:cs typeface="Times New Roman"/>
              </a:rPr>
            </a:br>
            <a:r>
              <a:rPr lang="en-US" sz="3600" b="1" dirty="0" smtClean="0">
                <a:latin typeface="Times New Roman"/>
                <a:ea typeface="Times New Roman"/>
                <a:cs typeface="Times New Roman"/>
              </a:rPr>
              <a:t>History Classrooms     </a:t>
            </a:r>
            <a:r>
              <a:rPr lang="en-US" sz="2400" b="1" dirty="0" smtClean="0">
                <a:latin typeface="Times New Roman"/>
              </a:rPr>
              <a:t>ISBN 0-9706237-1-2</a:t>
            </a:r>
            <a:r>
              <a:rPr lang="en-US" sz="3600" b="1" dirty="0" smtClean="0">
                <a:latin typeface="Times New Roman"/>
              </a:rPr>
              <a:t/>
            </a:r>
            <a:br>
              <a:rPr lang="en-US" sz="3600" b="1" dirty="0" smtClean="0">
                <a:latin typeface="Times New Roman"/>
              </a:rPr>
            </a:br>
            <a:r>
              <a:rPr lang="en-US" sz="3600" dirty="0" smtClean="0">
                <a:latin typeface="Times New Roman"/>
                <a:ea typeface="Times New Roman"/>
                <a:cs typeface="Times New Roman"/>
              </a:rPr>
              <a:t/>
            </a:r>
            <a:br>
              <a:rPr lang="en-US" sz="3600" dirty="0" smtClean="0">
                <a:latin typeface="Times New Roman"/>
                <a:ea typeface="Times New Roman"/>
                <a:cs typeface="Times New Roman"/>
              </a:rPr>
            </a:br>
            <a:endParaRPr lang="en-US" sz="3600" dirty="0"/>
          </a:p>
        </p:txBody>
      </p:sp>
      <p:sp>
        <p:nvSpPr>
          <p:cNvPr id="3" name="Content Placeholder 2"/>
          <p:cNvSpPr>
            <a:spLocks noGrp="1"/>
          </p:cNvSpPr>
          <p:nvPr>
            <p:ph idx="1"/>
          </p:nvPr>
        </p:nvSpPr>
        <p:spPr>
          <a:xfrm>
            <a:off x="457200" y="1524000"/>
            <a:ext cx="8229600" cy="4530725"/>
          </a:xfrm>
        </p:spPr>
        <p:txBody>
          <a:bodyPr/>
          <a:lstStyle/>
          <a:p>
            <a:r>
              <a:rPr lang="en-US" sz="1800" b="1" dirty="0" smtClean="0"/>
              <a:t>Table of Contents:</a:t>
            </a:r>
          </a:p>
          <a:p>
            <a:r>
              <a:rPr lang="en-US" sz="1800" b="1" dirty="0" smtClean="0"/>
              <a:t>1. Reconstruction Simulation				</a:t>
            </a:r>
          </a:p>
          <a:p>
            <a:r>
              <a:rPr lang="en-US" sz="1800" b="1" dirty="0" smtClean="0"/>
              <a:t>2. Taking Colonies 						</a:t>
            </a:r>
          </a:p>
          <a:p>
            <a:r>
              <a:rPr lang="en-US" sz="1800" b="1" dirty="0" smtClean="0"/>
              <a:t>3. Great Powers Game (W.W.I)				</a:t>
            </a:r>
          </a:p>
          <a:p>
            <a:r>
              <a:rPr lang="en-US" sz="1800" b="1" dirty="0" smtClean="0"/>
              <a:t>4. Strike Simulation						</a:t>
            </a:r>
          </a:p>
          <a:p>
            <a:r>
              <a:rPr lang="en-US" sz="1800" b="1" dirty="0" smtClean="0"/>
              <a:t>5. Dust Bowl Simulation					</a:t>
            </a:r>
          </a:p>
          <a:p>
            <a:r>
              <a:rPr lang="en-US" sz="1800" b="1" dirty="0" smtClean="0"/>
              <a:t>6. W.W. II Debates						</a:t>
            </a:r>
          </a:p>
          <a:p>
            <a:r>
              <a:rPr lang="en-US" sz="1800" b="1" dirty="0" smtClean="0"/>
              <a:t>7. Cold War Simulation					</a:t>
            </a:r>
          </a:p>
          <a:p>
            <a:r>
              <a:rPr lang="en-US" sz="1800" b="1" dirty="0" smtClean="0"/>
              <a:t>8. Cuban Missile Crisis Simulation				</a:t>
            </a:r>
          </a:p>
          <a:p>
            <a:r>
              <a:rPr lang="en-US" sz="1800" b="1" dirty="0" smtClean="0"/>
              <a:t>9. Hippie Day						</a:t>
            </a:r>
          </a:p>
          <a:p>
            <a:r>
              <a:rPr lang="en-US" sz="1800" b="1" dirty="0" smtClean="0"/>
              <a:t>10. Vietnam Peace Talks Simulation			</a:t>
            </a:r>
          </a:p>
          <a:p>
            <a:r>
              <a:rPr lang="en-US" sz="1800" b="1" dirty="0" smtClean="0"/>
              <a:t>11. 20</a:t>
            </a:r>
            <a:r>
              <a:rPr lang="en-US" sz="1800" b="1" baseline="30000" dirty="0" smtClean="0"/>
              <a:t>th</a:t>
            </a:r>
            <a:r>
              <a:rPr lang="en-US" sz="1800" b="1" dirty="0" smtClean="0"/>
              <a:t> Century Slang					</a:t>
            </a:r>
          </a:p>
          <a:p>
            <a:r>
              <a:rPr lang="en-US" sz="1800" b="1" dirty="0" smtClean="0"/>
              <a:t>12. US History Counterfactuals: “What if…?”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marR="463550" algn="ctr">
              <a:spcBef>
                <a:spcPts val="0"/>
              </a:spcBef>
              <a:spcAft>
                <a:spcPts val="0"/>
              </a:spcAft>
            </a:pPr>
            <a:r>
              <a:rPr lang="en-US" sz="2800" b="1" dirty="0" smtClean="0">
                <a:solidFill>
                  <a:srgbClr val="808080"/>
                </a:solidFill>
                <a:effectLst>
                  <a:innerShdw blurRad="63500" dist="50800">
                    <a:prstClr val="black">
                      <a:alpha val="50000"/>
                    </a:prstClr>
                  </a:innerShdw>
                </a:effectLst>
                <a:latin typeface="Times New Roman"/>
                <a:ea typeface="Times New Roman"/>
                <a:cs typeface="Times New Roman"/>
              </a:rPr>
              <a:t>Short Role-playing Simulations for Early </a:t>
            </a:r>
            <a:br>
              <a:rPr lang="en-US" sz="2800" b="1" dirty="0" smtClean="0">
                <a:solidFill>
                  <a:srgbClr val="808080"/>
                </a:solidFill>
                <a:effectLst>
                  <a:innerShdw blurRad="63500" dist="50800">
                    <a:prstClr val="black">
                      <a:alpha val="50000"/>
                    </a:prstClr>
                  </a:innerShdw>
                </a:effectLst>
                <a:latin typeface="Times New Roman"/>
                <a:ea typeface="Times New Roman"/>
                <a:cs typeface="Times New Roman"/>
              </a:rPr>
            </a:br>
            <a:r>
              <a:rPr lang="en-US" sz="2800" b="1" dirty="0" smtClean="0">
                <a:solidFill>
                  <a:srgbClr val="808080"/>
                </a:solidFill>
                <a:effectLst>
                  <a:innerShdw blurRad="63500" dist="50800">
                    <a:prstClr val="black">
                      <a:alpha val="50000"/>
                    </a:prstClr>
                  </a:innerShdw>
                </a:effectLst>
                <a:latin typeface="Times New Roman"/>
                <a:ea typeface="Times New Roman"/>
                <a:cs typeface="Times New Roman"/>
              </a:rPr>
              <a:t>U.S. History         </a:t>
            </a:r>
            <a:r>
              <a:rPr lang="en-US" sz="2400" dirty="0" smtClean="0">
                <a:latin typeface="Times New Roman"/>
                <a:ea typeface="Cambria"/>
                <a:cs typeface="Times New Roman"/>
              </a:rPr>
              <a:t>ISBN-10 0983426708 </a:t>
            </a:r>
            <a:r>
              <a:rPr lang="en-US" sz="2800" dirty="0" smtClean="0">
                <a:latin typeface="Times New Roman"/>
                <a:ea typeface="Times"/>
                <a:cs typeface="Times New Roman"/>
              </a:rPr>
              <a:t/>
            </a:r>
            <a:br>
              <a:rPr lang="en-US" sz="2800" dirty="0" smtClean="0">
                <a:latin typeface="Times New Roman"/>
                <a:ea typeface="Times"/>
                <a:cs typeface="Times New Roman"/>
              </a:rPr>
            </a:br>
            <a:r>
              <a:rPr lang="en-US" sz="2800" b="1" dirty="0" smtClean="0">
                <a:solidFill>
                  <a:srgbClr val="808080"/>
                </a:solidFill>
                <a:effectLst>
                  <a:innerShdw blurRad="63500" dist="50800">
                    <a:prstClr val="black">
                      <a:alpha val="50000"/>
                    </a:prstClr>
                  </a:innerShdw>
                </a:effectLst>
                <a:latin typeface="Times New Roman"/>
                <a:ea typeface="Times New Roman"/>
                <a:cs typeface="Times New Roman"/>
              </a:rPr>
              <a:t/>
            </a:r>
            <a:br>
              <a:rPr lang="en-US" sz="2800" b="1" dirty="0" smtClean="0">
                <a:solidFill>
                  <a:srgbClr val="808080"/>
                </a:solidFill>
                <a:effectLst>
                  <a:innerShdw blurRad="63500" dist="50800">
                    <a:prstClr val="black">
                      <a:alpha val="50000"/>
                    </a:prstClr>
                  </a:innerShdw>
                </a:effectLst>
                <a:latin typeface="Times New Roman"/>
                <a:ea typeface="Times New Roman"/>
                <a:cs typeface="Times New Roman"/>
              </a:rPr>
            </a:br>
            <a:endParaRPr lang="en-US" sz="2800" dirty="0"/>
          </a:p>
        </p:txBody>
      </p:sp>
      <p:sp>
        <p:nvSpPr>
          <p:cNvPr id="3" name="Content Placeholder 2"/>
          <p:cNvSpPr>
            <a:spLocks noGrp="1"/>
          </p:cNvSpPr>
          <p:nvPr>
            <p:ph idx="1"/>
          </p:nvPr>
        </p:nvSpPr>
        <p:spPr>
          <a:xfrm>
            <a:off x="533400" y="1143000"/>
            <a:ext cx="8305800" cy="5105400"/>
          </a:xfrm>
        </p:spPr>
        <p:txBody>
          <a:bodyPr/>
          <a:lstStyle/>
          <a:p>
            <a:r>
              <a:rPr lang="en-US" sz="1600" dirty="0" smtClean="0"/>
              <a:t>Table of Contents:</a:t>
            </a:r>
          </a:p>
          <a:p>
            <a:r>
              <a:rPr lang="en-US" sz="1600" dirty="0" smtClean="0"/>
              <a:t>1. Native American Fictional Story Writing				</a:t>
            </a:r>
          </a:p>
          <a:p>
            <a:r>
              <a:rPr lang="en-US" sz="1600" dirty="0" smtClean="0"/>
              <a:t>2. Map Along with an Explorer					</a:t>
            </a:r>
          </a:p>
          <a:p>
            <a:r>
              <a:rPr lang="en-US" sz="1600" dirty="0" smtClean="0"/>
              <a:t>3. Christopher Columbus Trial Teacher's Guide			</a:t>
            </a:r>
          </a:p>
          <a:p>
            <a:r>
              <a:rPr lang="en-US" sz="1600" dirty="0" smtClean="0"/>
              <a:t>4. Colonial Charter Simulation					</a:t>
            </a:r>
          </a:p>
          <a:p>
            <a:r>
              <a:rPr lang="en-US" sz="1600" dirty="0" smtClean="0"/>
              <a:t>5. “Dear King George…”					</a:t>
            </a:r>
          </a:p>
          <a:p>
            <a:r>
              <a:rPr lang="en-US" sz="1600" dirty="0" smtClean="0"/>
              <a:t>6. Tory, Patriot, or Neutral? 					</a:t>
            </a:r>
          </a:p>
          <a:p>
            <a:r>
              <a:rPr lang="en-US" sz="1600" dirty="0" smtClean="0"/>
              <a:t>7. War of 1812 Simulation					</a:t>
            </a:r>
          </a:p>
          <a:p>
            <a:r>
              <a:rPr lang="en-US" sz="1600" dirty="0" smtClean="0"/>
              <a:t>8. Early American Inventors Patent Application			</a:t>
            </a:r>
          </a:p>
          <a:p>
            <a:r>
              <a:rPr lang="en-US" sz="1600" dirty="0" smtClean="0"/>
              <a:t>9. Mexican-American War Simulation				</a:t>
            </a:r>
          </a:p>
          <a:p>
            <a:r>
              <a:rPr lang="en-US" sz="1600" dirty="0" smtClean="0"/>
              <a:t>10. California Gold Rush Simulation 				</a:t>
            </a:r>
          </a:p>
          <a:p>
            <a:r>
              <a:rPr lang="en-US" sz="1600" dirty="0" smtClean="0"/>
              <a:t>11. Reformer Resume						</a:t>
            </a:r>
          </a:p>
          <a:p>
            <a:r>
              <a:rPr lang="en-US" sz="1600" dirty="0" smtClean="0"/>
              <a:t>12. Underground Railroad Simulation				</a:t>
            </a:r>
          </a:p>
          <a:p>
            <a:r>
              <a:rPr lang="en-US" sz="1600" dirty="0" smtClean="0"/>
              <a:t>13. Abolitionist Simulation Teacher's Guide			</a:t>
            </a:r>
          </a:p>
          <a:p>
            <a:r>
              <a:rPr lang="en-US" sz="1600" dirty="0" smtClean="0"/>
              <a:t>14. Antebellum Newspaper					</a:t>
            </a:r>
          </a:p>
          <a:p>
            <a:r>
              <a:rPr lang="en-US" sz="1600" dirty="0" smtClean="0"/>
              <a:t>15. Secession Convention Teacher’s Guide			</a:t>
            </a:r>
          </a:p>
          <a:p>
            <a:r>
              <a:rPr lang="en-US" sz="1600" dirty="0" smtClean="0"/>
              <a:t>16. US History Counterfactuals: What if? Questions </a:t>
            </a:r>
            <a:r>
              <a:rPr lang="en-US" sz="1800" dirty="0" smtClean="0"/>
              <a:t>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a:ea typeface="Times New Roman"/>
                <a:cs typeface="Times New Roman"/>
              </a:rPr>
              <a:t>Short Role-playing Simulations for World History Classrooms     </a:t>
            </a:r>
            <a:r>
              <a:rPr lang="en-US" sz="2400" dirty="0" smtClean="0">
                <a:latin typeface="Times"/>
                <a:ea typeface="Times"/>
                <a:cs typeface="Times New Roman"/>
              </a:rPr>
              <a:t>ISBN 0-9706237-0-4</a:t>
            </a:r>
            <a:r>
              <a:rPr lang="en-US" sz="2400" dirty="0" smtClean="0"/>
              <a:t> </a:t>
            </a:r>
            <a:r>
              <a:rPr lang="en-US" b="1" dirty="0" smtClean="0">
                <a:latin typeface="Times New Roman"/>
                <a:ea typeface="Times New Roman"/>
                <a:cs typeface="Times New Roman"/>
              </a:rPr>
              <a:t/>
            </a:r>
            <a:br>
              <a:rPr lang="en-US" b="1" dirty="0" smtClean="0">
                <a:latin typeface="Times New Roman"/>
                <a:ea typeface="Times New Roman"/>
                <a:cs typeface="Times New Roman"/>
              </a:rPr>
            </a:br>
            <a:endParaRPr lang="en-US" dirty="0"/>
          </a:p>
        </p:txBody>
      </p:sp>
      <p:sp>
        <p:nvSpPr>
          <p:cNvPr id="3" name="Content Placeholder 2"/>
          <p:cNvSpPr>
            <a:spLocks noGrp="1"/>
          </p:cNvSpPr>
          <p:nvPr>
            <p:ph idx="1"/>
          </p:nvPr>
        </p:nvSpPr>
        <p:spPr/>
        <p:txBody>
          <a:bodyPr/>
          <a:lstStyle/>
          <a:p>
            <a:r>
              <a:rPr lang="en-US" sz="1600" b="1" dirty="0" smtClean="0"/>
              <a:t>Table of Contents:</a:t>
            </a:r>
          </a:p>
          <a:p>
            <a:r>
              <a:rPr lang="en-US" sz="1600" b="1" dirty="0" smtClean="0"/>
              <a:t>1. Roman Emperor Simulation 	</a:t>
            </a:r>
          </a:p>
          <a:p>
            <a:r>
              <a:rPr lang="en-US" sz="1600" b="1" dirty="0" smtClean="0"/>
              <a:t>2. Medieval Conversation					</a:t>
            </a:r>
          </a:p>
          <a:p>
            <a:r>
              <a:rPr lang="en-US" sz="1600" b="1" dirty="0" smtClean="0"/>
              <a:t>3. Renaissance Patronage Competition			 </a:t>
            </a:r>
          </a:p>
          <a:p>
            <a:r>
              <a:rPr lang="en-US" sz="1600" b="1" dirty="0" smtClean="0"/>
              <a:t>4. Christopher Columbus Trial				 	</a:t>
            </a:r>
          </a:p>
          <a:p>
            <a:r>
              <a:rPr lang="en-US" sz="1600" b="1" dirty="0" smtClean="0"/>
              <a:t>5. Martin Luther Trial						 </a:t>
            </a:r>
          </a:p>
          <a:p>
            <a:r>
              <a:rPr lang="en-US" sz="1600" b="1" dirty="0" smtClean="0"/>
              <a:t>6. French Revolution Simulation				 </a:t>
            </a:r>
          </a:p>
          <a:p>
            <a:r>
              <a:rPr lang="en-US" sz="1600" b="1" dirty="0" smtClean="0"/>
              <a:t>7. Taking Colonies: A World History Writing Assignment	 	</a:t>
            </a:r>
          </a:p>
          <a:p>
            <a:r>
              <a:rPr lang="en-US" sz="1600" b="1" dirty="0" smtClean="0"/>
              <a:t>8. Sepoy Revolt Simulation					</a:t>
            </a:r>
          </a:p>
          <a:p>
            <a:r>
              <a:rPr lang="en-US" sz="1600" b="1" dirty="0" smtClean="0"/>
              <a:t>9. Great Powers Game (W.W.I)				 	</a:t>
            </a:r>
          </a:p>
          <a:p>
            <a:r>
              <a:rPr lang="en-US" sz="1600" b="1" dirty="0" smtClean="0"/>
              <a:t>10. W.W.II Debates						 </a:t>
            </a:r>
          </a:p>
          <a:p>
            <a:r>
              <a:rPr lang="en-US" sz="1600" b="1" dirty="0" smtClean="0"/>
              <a:t>11. Cold War Simulation					 </a:t>
            </a:r>
          </a:p>
          <a:p>
            <a:r>
              <a:rPr lang="en-US" sz="1600" b="1" dirty="0" smtClean="0"/>
              <a:t>12. World History Counterfactuals: “What if…?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Short Role-playing Simulations for Middle School World History         </a:t>
            </a:r>
            <a:r>
              <a:rPr lang="en-US" sz="2400" b="1" dirty="0" smtClean="0"/>
              <a:t>ISBN 0-9706237-4-7</a:t>
            </a:r>
            <a:endParaRPr lang="en-US" sz="2400" dirty="0"/>
          </a:p>
        </p:txBody>
      </p:sp>
      <p:sp>
        <p:nvSpPr>
          <p:cNvPr id="3" name="Content Placeholder 2"/>
          <p:cNvSpPr>
            <a:spLocks noGrp="1"/>
          </p:cNvSpPr>
          <p:nvPr>
            <p:ph idx="1"/>
          </p:nvPr>
        </p:nvSpPr>
        <p:spPr/>
        <p:txBody>
          <a:bodyPr/>
          <a:lstStyle/>
          <a:p>
            <a:r>
              <a:rPr lang="en-US" sz="1800" b="1" dirty="0" smtClean="0"/>
              <a:t>Table of Contents:</a:t>
            </a:r>
          </a:p>
          <a:p>
            <a:r>
              <a:rPr lang="en-US" sz="1800" b="1" dirty="0" smtClean="0"/>
              <a:t>1. Archaeology Lab: Excavate Your School! </a:t>
            </a:r>
          </a:p>
          <a:p>
            <a:r>
              <a:rPr lang="en-US" sz="1800" b="1" dirty="0" smtClean="0"/>
              <a:t>2. Invent Your Own Writing System </a:t>
            </a:r>
          </a:p>
          <a:p>
            <a:r>
              <a:rPr lang="en-US" sz="1800" b="1" dirty="0" smtClean="0"/>
              <a:t>3. The Mesopotamian Trade Game </a:t>
            </a:r>
          </a:p>
          <a:p>
            <a:r>
              <a:rPr lang="en-US" sz="1800" b="1" dirty="0" smtClean="0"/>
              <a:t>4. Monument to a Pharaoh Competition</a:t>
            </a:r>
          </a:p>
          <a:p>
            <a:r>
              <a:rPr lang="en-US" sz="1800" b="1" dirty="0" smtClean="0"/>
              <a:t>5. Colonies of the Ancient Mediterranean </a:t>
            </a:r>
          </a:p>
          <a:p>
            <a:r>
              <a:rPr lang="en-US" sz="1800" b="1" dirty="0" smtClean="0"/>
              <a:t>6. Roman Soldiers’ Letters Home </a:t>
            </a:r>
          </a:p>
          <a:p>
            <a:r>
              <a:rPr lang="en-US" sz="1800" b="1" dirty="0" smtClean="0"/>
              <a:t>7. Roman Emperor Simulation </a:t>
            </a:r>
          </a:p>
          <a:p>
            <a:r>
              <a:rPr lang="en-US" sz="1800" b="1" dirty="0" smtClean="0"/>
              <a:t>8. The Mandate of Heaven: The Chinese Dynasty Game </a:t>
            </a:r>
          </a:p>
          <a:p>
            <a:r>
              <a:rPr lang="en-US" sz="1800" b="1" dirty="0" smtClean="0"/>
              <a:t>9. Make Your Own Illuminated Manuscript</a:t>
            </a:r>
          </a:p>
          <a:p>
            <a:r>
              <a:rPr lang="en-US" sz="1800" b="1" dirty="0" smtClean="0"/>
              <a:t>10. Crusader Job Interview </a:t>
            </a:r>
          </a:p>
          <a:p>
            <a:r>
              <a:rPr lang="en-US" sz="1800" b="1" dirty="0" smtClean="0"/>
              <a:t>11. Medieval Conversation </a:t>
            </a:r>
          </a:p>
          <a:p>
            <a:r>
              <a:rPr lang="en-US" sz="1800" b="1" dirty="0" smtClean="0"/>
              <a:t>12. Christopher Columbus Trial 13. World History Counterfactuals: “What if?”</a:t>
            </a:r>
            <a:endParaRPr 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Conclusion</a:t>
            </a:r>
          </a:p>
        </p:txBody>
      </p:sp>
      <p:sp>
        <p:nvSpPr>
          <p:cNvPr id="20483" name="Rectangle 3"/>
          <p:cNvSpPr>
            <a:spLocks noGrp="1" noChangeArrowheads="1"/>
          </p:cNvSpPr>
          <p:nvPr>
            <p:ph type="body" idx="1"/>
          </p:nvPr>
        </p:nvSpPr>
        <p:spPr/>
        <p:txBody>
          <a:bodyPr/>
          <a:lstStyle/>
          <a:p>
            <a:pPr eaLnBrk="1" hangingPunct="1"/>
            <a:r>
              <a:rPr lang="en-US" smtClean="0"/>
              <a:t>Simulations can serve as a means to foster interest and inquiry in the social studies</a:t>
            </a:r>
          </a:p>
          <a:p>
            <a:pPr lvl="1" eaLnBrk="1" hangingPunct="1"/>
            <a:r>
              <a:rPr lang="en-US" smtClean="0"/>
              <a:t>Students should research, think flexibly, and analyze multiple perspectives</a:t>
            </a:r>
          </a:p>
          <a:p>
            <a:pPr lvl="1" eaLnBrk="1" hangingPunct="1"/>
            <a:r>
              <a:rPr lang="en-US" smtClean="0"/>
              <a:t>Students become decision makers</a:t>
            </a:r>
          </a:p>
          <a:p>
            <a:pPr lvl="1" eaLnBrk="1" hangingPunct="1"/>
            <a:r>
              <a:rPr lang="en-US" smtClean="0"/>
              <a:t>Importance of student debriefing and evaluation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7813"/>
            <a:ext cx="8229600" cy="636587"/>
          </a:xfrm>
        </p:spPr>
        <p:txBody>
          <a:bodyPr/>
          <a:lstStyle/>
          <a:p>
            <a:pPr eaLnBrk="1" hangingPunct="1"/>
            <a:r>
              <a:rPr lang="en-US" sz="3200" smtClean="0"/>
              <a:t>References</a:t>
            </a:r>
          </a:p>
        </p:txBody>
      </p:sp>
      <p:sp>
        <p:nvSpPr>
          <p:cNvPr id="21507" name="Rectangle 3"/>
          <p:cNvSpPr>
            <a:spLocks noGrp="1" noChangeArrowheads="1"/>
          </p:cNvSpPr>
          <p:nvPr>
            <p:ph type="body" idx="1"/>
          </p:nvPr>
        </p:nvSpPr>
        <p:spPr>
          <a:xfrm>
            <a:off x="457200" y="762000"/>
            <a:ext cx="8229600" cy="5064125"/>
          </a:xfrm>
        </p:spPr>
        <p:txBody>
          <a:bodyPr/>
          <a:lstStyle/>
          <a:p>
            <a:pPr eaLnBrk="1" hangingPunct="1">
              <a:lnSpc>
                <a:spcPct val="80000"/>
              </a:lnSpc>
            </a:pPr>
            <a:r>
              <a:rPr lang="en-US" sz="1200" smtClean="0"/>
              <a:t>Bloom, B. &amp; Krathwohl, D.  (1984).  </a:t>
            </a:r>
            <a:r>
              <a:rPr lang="en-US" sz="1200" i="1" smtClean="0"/>
              <a:t>Taxonomy of Educational Objectives.  Book 1:  Cognitive Domain</a:t>
            </a:r>
            <a:r>
              <a:rPr lang="en-US" sz="1200" smtClean="0"/>
              <a:t>.  White Plains, NY:  Longman</a:t>
            </a:r>
          </a:p>
          <a:p>
            <a:pPr eaLnBrk="1" hangingPunct="1">
              <a:lnSpc>
                <a:spcPct val="80000"/>
              </a:lnSpc>
            </a:pPr>
            <a:r>
              <a:rPr lang="en-US" sz="1200" smtClean="0"/>
              <a:t>Cyber Nation Simulations.  (2008).  Accessed on 6-28-2008 at </a:t>
            </a:r>
            <a:r>
              <a:rPr lang="en-US" sz="1200" smtClean="0">
                <a:hlinkClick r:id="rId2"/>
              </a:rPr>
              <a:t>www.cybernations.net</a:t>
            </a:r>
            <a:r>
              <a:rPr lang="en-US" sz="1200" smtClean="0"/>
              <a:t> </a:t>
            </a:r>
          </a:p>
          <a:p>
            <a:pPr eaLnBrk="1" hangingPunct="1">
              <a:lnSpc>
                <a:spcPct val="80000"/>
              </a:lnSpc>
            </a:pPr>
            <a:r>
              <a:rPr lang="en-US" sz="1200" smtClean="0"/>
              <a:t>Di Giacomo, R.  (2002).  </a:t>
            </a:r>
            <a:r>
              <a:rPr lang="en-US" sz="1200" i="1" smtClean="0"/>
              <a:t>Short Role Playing Simulations for US History</a:t>
            </a:r>
            <a:r>
              <a:rPr lang="en-US" sz="1200" smtClean="0"/>
              <a:t>.  San Jose, CA:  Magnifico Publications.  </a:t>
            </a:r>
          </a:p>
          <a:p>
            <a:pPr eaLnBrk="1" hangingPunct="1">
              <a:lnSpc>
                <a:spcPct val="80000"/>
              </a:lnSpc>
            </a:pPr>
            <a:r>
              <a:rPr lang="en-US" sz="1200" smtClean="0"/>
              <a:t>Duncombe, S., &amp; Heikkinen, M. H. (1990, January/February). </a:t>
            </a:r>
            <a:r>
              <a:rPr lang="en-US" sz="1200" i="1" smtClean="0"/>
              <a:t>Role-playing for different viewpoints</a:t>
            </a:r>
            <a:r>
              <a:rPr lang="en-US" sz="1200" smtClean="0"/>
              <a:t>. </a:t>
            </a:r>
            <a:r>
              <a:rPr lang="en-US" sz="1200" i="1" smtClean="0"/>
              <a:t>Social Studies, 81</a:t>
            </a:r>
            <a:r>
              <a:rPr lang="en-US" sz="1200" smtClean="0"/>
              <a:t>(1), 33-35.</a:t>
            </a:r>
          </a:p>
          <a:p>
            <a:pPr eaLnBrk="1" hangingPunct="1">
              <a:lnSpc>
                <a:spcPct val="80000"/>
              </a:lnSpc>
            </a:pPr>
            <a:r>
              <a:rPr lang="en-US" sz="1200" smtClean="0"/>
              <a:t>Education Services &amp; Staff Development Association of Central Kansas.  </a:t>
            </a:r>
            <a:r>
              <a:rPr lang="en-US" sz="1200" i="1" smtClean="0"/>
              <a:t>Social Studies Centra</a:t>
            </a:r>
            <a:r>
              <a:rPr lang="en-US" sz="1200" smtClean="0"/>
              <a:t>l.  Accessed on 6-23-2008 at </a:t>
            </a:r>
            <a:r>
              <a:rPr lang="en-US" sz="1200" smtClean="0">
                <a:hlinkClick r:id="rId3"/>
              </a:rPr>
              <a:t>http://www.socialstudiescentral.com/?q=node/88</a:t>
            </a:r>
            <a:r>
              <a:rPr lang="en-US" sz="1200" smtClean="0"/>
              <a:t> </a:t>
            </a:r>
          </a:p>
          <a:p>
            <a:pPr eaLnBrk="1" hangingPunct="1">
              <a:lnSpc>
                <a:spcPct val="80000"/>
              </a:lnSpc>
            </a:pPr>
            <a:r>
              <a:rPr lang="en-US" sz="1200" smtClean="0"/>
              <a:t>Gardner, H.  (1983). </a:t>
            </a:r>
            <a:r>
              <a:rPr lang="en-US" sz="1200" i="1" smtClean="0"/>
              <a:t>Frames of Mind:  The Theory of Multiple Intelligences</a:t>
            </a:r>
            <a:r>
              <a:rPr lang="en-US" sz="1200" smtClean="0"/>
              <a:t>.  New York:  Basic Books.</a:t>
            </a:r>
          </a:p>
          <a:p>
            <a:pPr eaLnBrk="1" hangingPunct="1">
              <a:lnSpc>
                <a:spcPct val="80000"/>
              </a:lnSpc>
            </a:pPr>
            <a:r>
              <a:rPr lang="en-US" sz="1200" smtClean="0"/>
              <a:t>Grauerholz, E., &amp; Scuteri, G. M. (1989, October). Learning to role-take: A teaching technique to enhance awareness of the "other". </a:t>
            </a:r>
            <a:r>
              <a:rPr lang="en-US" sz="1200" i="1" smtClean="0"/>
              <a:t>Teaching Sociology</a:t>
            </a:r>
            <a:r>
              <a:rPr lang="en-US" sz="1200" smtClean="0"/>
              <a:t>, </a:t>
            </a:r>
            <a:r>
              <a:rPr lang="en-US" sz="1200" u="sng" smtClean="0"/>
              <a:t>17</a:t>
            </a:r>
            <a:r>
              <a:rPr lang="en-US" sz="1200" smtClean="0"/>
              <a:t>(4), 480-483.</a:t>
            </a:r>
          </a:p>
          <a:p>
            <a:pPr eaLnBrk="1" hangingPunct="1">
              <a:lnSpc>
                <a:spcPct val="80000"/>
              </a:lnSpc>
            </a:pPr>
            <a:r>
              <a:rPr lang="en-US" sz="1200" smtClean="0"/>
              <a:t>Impact Games.  (2008).  </a:t>
            </a:r>
            <a:r>
              <a:rPr lang="en-US" sz="1200" i="1" smtClean="0"/>
              <a:t>Play the News</a:t>
            </a:r>
            <a:r>
              <a:rPr lang="en-US" sz="1200" smtClean="0"/>
              <a:t>.  Accessed on 6-28-2008 at </a:t>
            </a:r>
            <a:r>
              <a:rPr lang="en-US" sz="1200" smtClean="0">
                <a:hlinkClick r:id="rId4"/>
              </a:rPr>
              <a:t>http://www.playthenewsgame.com/community/home.action</a:t>
            </a:r>
            <a:r>
              <a:rPr lang="en-US" sz="1200" smtClean="0"/>
              <a:t> </a:t>
            </a:r>
          </a:p>
          <a:p>
            <a:pPr eaLnBrk="1" hangingPunct="1">
              <a:lnSpc>
                <a:spcPct val="80000"/>
              </a:lnSpc>
            </a:pPr>
            <a:r>
              <a:rPr lang="en-US" sz="1200" smtClean="0"/>
              <a:t>Kannan, S.  (2008).  </a:t>
            </a:r>
            <a:r>
              <a:rPr lang="en-US" sz="1200" i="1" smtClean="0"/>
              <a:t>Beyond the Fire:  Teen Experiences in War</a:t>
            </a:r>
            <a:r>
              <a:rPr lang="en-US" sz="1200" smtClean="0"/>
              <a:t>.  Accessed on 6-28-2008 at </a:t>
            </a:r>
            <a:r>
              <a:rPr lang="en-US" sz="1200" smtClean="0">
                <a:hlinkClick r:id="rId5"/>
              </a:rPr>
              <a:t>http://www.itvs.org/beyondthefire/</a:t>
            </a:r>
            <a:r>
              <a:rPr lang="en-US" sz="1200" smtClean="0"/>
              <a:t> </a:t>
            </a:r>
          </a:p>
          <a:p>
            <a:pPr eaLnBrk="1" hangingPunct="1">
              <a:lnSpc>
                <a:spcPct val="80000"/>
              </a:lnSpc>
            </a:pPr>
            <a:r>
              <a:rPr lang="en-US" sz="1200" smtClean="0"/>
              <a:t>Karjala, H. E., &amp; White, R. E. (1983, November). American history through music and role play. </a:t>
            </a:r>
            <a:r>
              <a:rPr lang="en-US" sz="1200" i="1" smtClean="0"/>
              <a:t>History Teacher</a:t>
            </a:r>
            <a:r>
              <a:rPr lang="en-US" sz="1200" smtClean="0"/>
              <a:t>, 17(1), 33-59. </a:t>
            </a:r>
          </a:p>
          <a:p>
            <a:pPr eaLnBrk="1" hangingPunct="1">
              <a:lnSpc>
                <a:spcPct val="80000"/>
              </a:lnSpc>
            </a:pPr>
            <a:r>
              <a:rPr lang="en-US" sz="1200" smtClean="0"/>
              <a:t>Kitzerow, P. (1990, April). Active learning in the classroom: The use of group role plays. </a:t>
            </a:r>
            <a:r>
              <a:rPr lang="en-US" sz="1200" i="1" smtClean="0"/>
              <a:t>Teaching Sociology</a:t>
            </a:r>
            <a:r>
              <a:rPr lang="en-US" sz="1200" smtClean="0"/>
              <a:t>, </a:t>
            </a:r>
            <a:r>
              <a:rPr lang="en-US" sz="1200" u="sng" smtClean="0"/>
              <a:t>18</a:t>
            </a:r>
            <a:r>
              <a:rPr lang="en-US" sz="1200" smtClean="0"/>
              <a:t>(2), 223-225. </a:t>
            </a:r>
          </a:p>
          <a:p>
            <a:pPr eaLnBrk="1" hangingPunct="1">
              <a:lnSpc>
                <a:spcPct val="80000"/>
              </a:lnSpc>
            </a:pPr>
            <a:r>
              <a:rPr lang="en-US" sz="1200" smtClean="0"/>
              <a:t>Lamey, S.  (1983).  </a:t>
            </a:r>
            <a:r>
              <a:rPr lang="en-US" sz="1200" i="1" smtClean="0"/>
              <a:t>Teaching About Global Awareness with Simulation and Games</a:t>
            </a:r>
            <a:r>
              <a:rPr lang="en-US" sz="1200" smtClean="0"/>
              <a:t>.  Center for Teaching International Relatins, Univ of Denver.  Denver, CO:  CTIR Publications</a:t>
            </a:r>
          </a:p>
          <a:p>
            <a:pPr eaLnBrk="1" hangingPunct="1">
              <a:lnSpc>
                <a:spcPct val="80000"/>
              </a:lnSpc>
            </a:pPr>
            <a:r>
              <a:rPr lang="en-US" sz="1200" smtClean="0"/>
              <a:t>Lee, J.  (1994).  </a:t>
            </a:r>
            <a:r>
              <a:rPr lang="en-US" sz="1200" i="1" smtClean="0"/>
              <a:t>Effectiveness of the Use of Simulations in a Social Studies Classroom</a:t>
            </a:r>
            <a:r>
              <a:rPr lang="en-US" sz="1200" smtClean="0"/>
              <a:t>.  Curry School of Education, University of Virginia.  Eric Document Number 381448.  Accessed on 5-23-2008 at </a:t>
            </a:r>
            <a:r>
              <a:rPr lang="en-US" sz="1200" smtClean="0">
                <a:hlinkClick r:id="rId6"/>
              </a:rPr>
              <a:t>http://eric.ed.gov/ERICWebPortal/custom/portlets/recordDetails/detailmini.jsp?_nfpb=true&amp;_&amp;ERICExtSearch_SearchValue_0=ED381448&amp;ERICExtSearch_SearchType_0=no&amp;accno=ED381448</a:t>
            </a:r>
            <a:r>
              <a:rPr lang="en-US" sz="1200" smtClean="0"/>
              <a:t> </a:t>
            </a:r>
          </a:p>
          <a:p>
            <a:pPr eaLnBrk="1" hangingPunct="1">
              <a:lnSpc>
                <a:spcPct val="80000"/>
              </a:lnSpc>
            </a:pPr>
            <a:r>
              <a:rPr lang="en-US" sz="1200" smtClean="0"/>
              <a:t>Maidment, M.  &amp; Bronstein, R.H.  (1973</a:t>
            </a:r>
            <a:r>
              <a:rPr lang="en-US" sz="1200" i="1" smtClean="0"/>
              <a:t>).  Simulations Games:  Design and Implementation</a:t>
            </a:r>
            <a:r>
              <a:rPr lang="en-US" sz="1200" smtClean="0"/>
              <a:t>.  Columbus, Charles E. Merrill.  </a:t>
            </a:r>
          </a:p>
          <a:p>
            <a:pPr eaLnBrk="1" hangingPunct="1">
              <a:lnSpc>
                <a:spcPct val="80000"/>
              </a:lnSpc>
            </a:pPr>
            <a:r>
              <a:rPr lang="en-US" sz="1200" smtClean="0"/>
              <a:t>Nesbitt, W.A.  (1971).  </a:t>
            </a:r>
            <a:r>
              <a:rPr lang="en-US" sz="1200" i="1" smtClean="0"/>
              <a:t>Simulation Games for the Social Studies Classroom</a:t>
            </a:r>
            <a:r>
              <a:rPr lang="en-US" sz="1200" smtClean="0"/>
              <a:t>.  Foreign Policy Association.  </a:t>
            </a:r>
          </a:p>
          <a:p>
            <a:pPr eaLnBrk="1" hangingPunct="1">
              <a:lnSpc>
                <a:spcPct val="80000"/>
              </a:lnSpc>
            </a:pPr>
            <a:r>
              <a:rPr lang="en-US" sz="1200" smtClean="0"/>
              <a:t>Piage, J.  (1972). Development and Learning.  In Lavattelly, C.S. &amp; Stendeler, F. </a:t>
            </a:r>
            <a:r>
              <a:rPr lang="en-US" sz="1200" i="1" smtClean="0"/>
              <a:t>Reading in Child Behavior and Development</a:t>
            </a:r>
            <a:r>
              <a:rPr lang="en-US" sz="1200" smtClean="0"/>
              <a:t>.  New York:  Hartcourt Brace Janovich.  </a:t>
            </a:r>
          </a:p>
          <a:p>
            <a:pPr eaLnBrk="1" hangingPunct="1">
              <a:lnSpc>
                <a:spcPct val="80000"/>
              </a:lnSpc>
            </a:pPr>
            <a:r>
              <a:rPr lang="en-US" sz="1200" smtClean="0"/>
              <a:t>Population Connection (2008).  </a:t>
            </a:r>
            <a:r>
              <a:rPr lang="en-US" sz="1200" i="1" smtClean="0"/>
              <a:t>A Nation of Immigrants</a:t>
            </a:r>
            <a:r>
              <a:rPr lang="en-US" sz="1200" smtClean="0"/>
              <a:t>.  Washington, D.C.  Accessed on 6-28-2008 at </a:t>
            </a:r>
            <a:r>
              <a:rPr lang="en-US" sz="1200" smtClean="0">
                <a:hlinkClick r:id="rId7"/>
              </a:rPr>
              <a:t>http://www.populationeducation.org/docs/300millionlessons/immigrtn.pdf</a:t>
            </a:r>
            <a:r>
              <a:rPr lang="en-US" sz="1200" smtClean="0"/>
              <a:t> </a:t>
            </a:r>
          </a:p>
          <a:p>
            <a:pPr eaLnBrk="1" hangingPunct="1">
              <a:lnSpc>
                <a:spcPct val="80000"/>
              </a:lnSpc>
            </a:pPr>
            <a:r>
              <a:rPr lang="en-US" sz="1200" smtClean="0"/>
              <a:t>Thatcher, D.  (1986).  Promoting Learning Through Games and Simulations.  </a:t>
            </a:r>
            <a:r>
              <a:rPr lang="en-US" sz="1200" i="1" smtClean="0"/>
              <a:t>Simulations and Games for Learning</a:t>
            </a:r>
            <a:r>
              <a:rPr lang="en-US" sz="1200" smtClean="0"/>
              <a:t>, 16(4), p. 144-154.  </a:t>
            </a:r>
          </a:p>
          <a:p>
            <a:pPr eaLnBrk="1" hangingPunct="1">
              <a:lnSpc>
                <a:spcPct val="80000"/>
              </a:lnSpc>
            </a:pPr>
            <a:r>
              <a:rPr lang="en-US" sz="1200" smtClean="0"/>
              <a:t>Van Sickle, R. L. (1990). Problem solving in social studies education: Simplifications of research on problem solving and cooperative learning. </a:t>
            </a:r>
            <a:r>
              <a:rPr lang="en-US" sz="1200" i="1" smtClean="0"/>
              <a:t>Journal of Social Studies Research</a:t>
            </a:r>
            <a:r>
              <a:rPr lang="en-US" sz="1200" smtClean="0"/>
              <a:t>, </a:t>
            </a:r>
            <a:r>
              <a:rPr lang="en-US" sz="1200" u="sng" smtClean="0"/>
              <a:t>14</a:t>
            </a:r>
            <a:r>
              <a:rPr lang="en-US" sz="1200" smtClean="0"/>
              <a:t>(1), 33-43.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What are Simulations?</a:t>
            </a:r>
          </a:p>
        </p:txBody>
      </p:sp>
      <p:sp>
        <p:nvSpPr>
          <p:cNvPr id="5123" name="Rectangle 3"/>
          <p:cNvSpPr>
            <a:spLocks noGrp="1" noChangeArrowheads="1"/>
          </p:cNvSpPr>
          <p:nvPr>
            <p:ph type="body" idx="1"/>
          </p:nvPr>
        </p:nvSpPr>
        <p:spPr/>
        <p:txBody>
          <a:bodyPr/>
          <a:lstStyle/>
          <a:p>
            <a:pPr eaLnBrk="1" hangingPunct="1">
              <a:buFont typeface="Wingdings" pitchFamily="2" charset="2"/>
              <a:buNone/>
            </a:pPr>
            <a:r>
              <a:rPr lang="en-US" smtClean="0"/>
              <a:t>Students assume a different persona. </a:t>
            </a:r>
          </a:p>
          <a:p>
            <a:pPr eaLnBrk="1" hangingPunct="1">
              <a:buFont typeface="Wingdings" pitchFamily="2" charset="2"/>
              <a:buNone/>
            </a:pPr>
            <a:r>
              <a:rPr lang="en-US" smtClean="0"/>
              <a:t>Students act/make decisions as their persona would, based upon research. </a:t>
            </a:r>
          </a:p>
          <a:p>
            <a:pPr eaLnBrk="1" hangingPunct="1">
              <a:buFont typeface="Wingdings" pitchFamily="2" charset="2"/>
              <a:buNone/>
            </a:pPr>
            <a:r>
              <a:rPr lang="en-US" smtClean="0"/>
              <a:t>Some are complicated and take weeks to conduct; others can be done in 5 minutes.</a:t>
            </a:r>
          </a:p>
          <a:p>
            <a:pPr eaLnBrk="1" hangingPunct="1">
              <a:buFont typeface="Wingdings" pitchFamily="2" charset="2"/>
              <a:buNone/>
            </a:pPr>
            <a:r>
              <a:rPr lang="en-US"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Types </a:t>
            </a:r>
          </a:p>
        </p:txBody>
      </p:sp>
      <p:sp>
        <p:nvSpPr>
          <p:cNvPr id="6147" name="Rectangle 3"/>
          <p:cNvSpPr>
            <a:spLocks noGrp="1" noChangeArrowheads="1"/>
          </p:cNvSpPr>
          <p:nvPr>
            <p:ph type="body" idx="1"/>
          </p:nvPr>
        </p:nvSpPr>
        <p:spPr/>
        <p:txBody>
          <a:bodyPr/>
          <a:lstStyle/>
          <a:p>
            <a:pPr eaLnBrk="1" hangingPunct="1">
              <a:buFont typeface="Wingdings" pitchFamily="2" charset="2"/>
              <a:buNone/>
            </a:pPr>
            <a:r>
              <a:rPr lang="en-US" smtClean="0"/>
              <a:t>1.) Model United Nations</a:t>
            </a:r>
          </a:p>
          <a:p>
            <a:pPr eaLnBrk="1" hangingPunct="1">
              <a:buFont typeface="Wingdings" pitchFamily="2" charset="2"/>
              <a:buNone/>
            </a:pPr>
            <a:r>
              <a:rPr lang="en-US" smtClean="0"/>
              <a:t>2.) Election</a:t>
            </a:r>
          </a:p>
          <a:p>
            <a:pPr eaLnBrk="1" hangingPunct="1">
              <a:buFont typeface="Wingdings" pitchFamily="2" charset="2"/>
              <a:buNone/>
            </a:pPr>
            <a:r>
              <a:rPr lang="en-US" smtClean="0"/>
              <a:t>3.) Formal debate</a:t>
            </a:r>
          </a:p>
          <a:p>
            <a:pPr eaLnBrk="1" hangingPunct="1">
              <a:buFont typeface="Wingdings" pitchFamily="2" charset="2"/>
              <a:buNone/>
            </a:pPr>
            <a:r>
              <a:rPr lang="en-US" smtClean="0"/>
              <a:t>4.) Trial</a:t>
            </a:r>
          </a:p>
          <a:p>
            <a:pPr eaLnBrk="1" hangingPunct="1">
              <a:buFont typeface="Wingdings" pitchFamily="2" charset="2"/>
              <a:buNone/>
            </a:pPr>
            <a:r>
              <a:rPr lang="en-US" smtClean="0"/>
              <a:t>5.) Social drama</a:t>
            </a:r>
          </a:p>
          <a:p>
            <a:pPr eaLnBrk="1" hangingPunct="1">
              <a:buFont typeface="Wingdings" pitchFamily="2" charset="2"/>
              <a:buNone/>
            </a:pPr>
            <a:r>
              <a:rPr lang="en-US" smtClean="0"/>
              <a:t>6.) Webquest (sometimes)</a:t>
            </a:r>
          </a:p>
          <a:p>
            <a:pPr eaLnBrk="1" hangingPunct="1">
              <a:buFont typeface="Wingdings" pitchFamily="2" charset="2"/>
              <a:buNone/>
            </a:pPr>
            <a:r>
              <a:rPr lang="en-US" smtClean="0"/>
              <a:t>7.) Others </a:t>
            </a:r>
          </a:p>
          <a:p>
            <a:pPr eaLnBrk="1" hangingPunct="1">
              <a:buFont typeface="Wingdings" pitchFamily="2" charset="2"/>
              <a:buNone/>
            </a:pPr>
            <a:endParaRPr lang="en-US" smtClean="0"/>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800" smtClean="0"/>
              <a:t>Rationale and Use in the Social Studies</a:t>
            </a:r>
          </a:p>
        </p:txBody>
      </p:sp>
      <p:sp>
        <p:nvSpPr>
          <p:cNvPr id="7171" name="Rectangle 3"/>
          <p:cNvSpPr>
            <a:spLocks noGrp="1" noChangeArrowheads="1"/>
          </p:cNvSpPr>
          <p:nvPr>
            <p:ph type="body" idx="1"/>
          </p:nvPr>
        </p:nvSpPr>
        <p:spPr/>
        <p:txBody>
          <a:bodyPr/>
          <a:lstStyle/>
          <a:p>
            <a:pPr marL="609600" indent="-609600" eaLnBrk="1" hangingPunct="1">
              <a:buFontTx/>
              <a:buAutoNum type="arabicPeriod"/>
            </a:pPr>
            <a:r>
              <a:rPr lang="en-US" smtClean="0"/>
              <a:t>Multiple Intelligences: Affective &amp; Psych-Motor </a:t>
            </a:r>
            <a:r>
              <a:rPr lang="en-US" sz="1700" smtClean="0"/>
              <a:t>(Gardner, 1983)</a:t>
            </a:r>
          </a:p>
          <a:p>
            <a:pPr marL="609600" indent="-609600" eaLnBrk="1" hangingPunct="1">
              <a:buFontTx/>
              <a:buAutoNum type="arabicPeriod"/>
            </a:pPr>
            <a:r>
              <a:rPr lang="en-US" smtClean="0"/>
              <a:t>Critical Thinking &amp; Mult. Persp </a:t>
            </a:r>
            <a:r>
              <a:rPr lang="en-US" sz="1700" smtClean="0"/>
              <a:t>(Maidment &amp; Bronstein, 1973)</a:t>
            </a:r>
          </a:p>
          <a:p>
            <a:pPr marL="609600" indent="-609600" eaLnBrk="1" hangingPunct="1">
              <a:buFontTx/>
              <a:buAutoNum type="arabicPeriod"/>
            </a:pPr>
            <a:r>
              <a:rPr lang="en-US" smtClean="0"/>
              <a:t>A Real World Replication </a:t>
            </a:r>
            <a:r>
              <a:rPr lang="en-US" sz="1700" smtClean="0"/>
              <a:t>(Nesbitt, 1971)</a:t>
            </a:r>
          </a:p>
          <a:p>
            <a:pPr marL="609600" indent="-609600" eaLnBrk="1" hangingPunct="1">
              <a:buFontTx/>
              <a:buAutoNum type="arabicPeriod"/>
            </a:pPr>
            <a:r>
              <a:rPr lang="en-US" smtClean="0"/>
              <a:t>Cooperative Learning </a:t>
            </a:r>
            <a:r>
              <a:rPr lang="en-US" sz="1700" smtClean="0"/>
              <a:t>(Thatcher, 1986)</a:t>
            </a:r>
          </a:p>
          <a:p>
            <a:pPr marL="609600" indent="-609600" eaLnBrk="1" hangingPunct="1">
              <a:buFontTx/>
              <a:buAutoNum type="arabicPeriod"/>
            </a:pPr>
            <a:r>
              <a:rPr lang="en-US" smtClean="0"/>
              <a:t>Piaget’s Play Theory </a:t>
            </a:r>
            <a:r>
              <a:rPr lang="en-US" sz="1700" smtClean="0"/>
              <a:t>(Piaget, 1972)</a:t>
            </a:r>
          </a:p>
          <a:p>
            <a:pPr marL="609600" indent="-609600" eaLnBrk="1" hangingPunct="1">
              <a:buFontTx/>
              <a:buAutoNum type="arabicPeriod"/>
            </a:pPr>
            <a:r>
              <a:rPr lang="en-US" smtClean="0"/>
              <a:t>Bloom’s Taxonomy: Synthesis </a:t>
            </a:r>
            <a:r>
              <a:rPr lang="en-US" sz="1700" smtClean="0"/>
              <a:t>(Bloom,1984)</a:t>
            </a:r>
          </a:p>
          <a:p>
            <a:pPr marL="609600" indent="-609600" eaLnBrk="1" hangingPunct="1">
              <a:buFontTx/>
              <a:buAutoNum type="arabicPeriod"/>
            </a:pPr>
            <a:endParaRPr lang="en-US" sz="17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800" smtClean="0"/>
              <a:t>Locating Stimulating Simulations</a:t>
            </a:r>
          </a:p>
        </p:txBody>
      </p:sp>
      <p:sp>
        <p:nvSpPr>
          <p:cNvPr id="8195" name="Rectangle 3"/>
          <p:cNvSpPr>
            <a:spLocks noGrp="1" noChangeArrowheads="1"/>
          </p:cNvSpPr>
          <p:nvPr>
            <p:ph type="body" sz="half" idx="1"/>
          </p:nvPr>
        </p:nvSpPr>
        <p:spPr>
          <a:xfrm>
            <a:off x="457200" y="1600200"/>
            <a:ext cx="4041775" cy="4530725"/>
          </a:xfrm>
        </p:spPr>
        <p:txBody>
          <a:bodyPr/>
          <a:lstStyle/>
          <a:p>
            <a:pPr eaLnBrk="1" hangingPunct="1">
              <a:lnSpc>
                <a:spcPct val="90000"/>
              </a:lnSpc>
            </a:pPr>
            <a:r>
              <a:rPr lang="en-US" sz="2600" smtClean="0"/>
              <a:t>Print Based</a:t>
            </a:r>
          </a:p>
          <a:p>
            <a:pPr lvl="1" eaLnBrk="1" hangingPunct="1">
              <a:lnSpc>
                <a:spcPct val="90000"/>
              </a:lnSpc>
            </a:pPr>
            <a:r>
              <a:rPr lang="en-US" sz="2200" smtClean="0"/>
              <a:t>Short Role-Playing Simulations for US History, </a:t>
            </a:r>
            <a:r>
              <a:rPr lang="en-US" sz="1800" smtClean="0"/>
              <a:t>Di Giacomo (2002)</a:t>
            </a:r>
          </a:p>
          <a:p>
            <a:pPr lvl="1" eaLnBrk="1" hangingPunct="1">
              <a:lnSpc>
                <a:spcPct val="90000"/>
              </a:lnSpc>
            </a:pPr>
            <a:r>
              <a:rPr lang="en-US" sz="2200" smtClean="0"/>
              <a:t>Teaching About Global Awareness with Simulation and Games, </a:t>
            </a:r>
            <a:r>
              <a:rPr lang="en-US" sz="1800" smtClean="0"/>
              <a:t>Univ. of Denver (1983)</a:t>
            </a:r>
          </a:p>
          <a:p>
            <a:pPr lvl="1" eaLnBrk="1" hangingPunct="1">
              <a:lnSpc>
                <a:spcPct val="90000"/>
              </a:lnSpc>
            </a:pPr>
            <a:r>
              <a:rPr lang="en-US" sz="2200" smtClean="0"/>
              <a:t>Simulations for the Social Studies Classroom, </a:t>
            </a:r>
            <a:r>
              <a:rPr lang="en-US" sz="1800" smtClean="0"/>
              <a:t>Nesbit (1971)</a:t>
            </a:r>
          </a:p>
          <a:p>
            <a:pPr lvl="1" eaLnBrk="1" hangingPunct="1">
              <a:lnSpc>
                <a:spcPct val="90000"/>
              </a:lnSpc>
              <a:buFont typeface="Wingdings" pitchFamily="2" charset="2"/>
              <a:buNone/>
            </a:pPr>
            <a:endParaRPr lang="en-US" sz="1800" smtClean="0"/>
          </a:p>
          <a:p>
            <a:pPr lvl="1" eaLnBrk="1" hangingPunct="1">
              <a:lnSpc>
                <a:spcPct val="90000"/>
              </a:lnSpc>
              <a:buFont typeface="Wingdings" pitchFamily="2" charset="2"/>
              <a:buNone/>
            </a:pPr>
            <a:endParaRPr lang="en-US" sz="1800" smtClean="0"/>
          </a:p>
        </p:txBody>
      </p:sp>
      <p:sp>
        <p:nvSpPr>
          <p:cNvPr id="8196" name="Rectangle 4"/>
          <p:cNvSpPr>
            <a:spLocks noGrp="1" noChangeArrowheads="1"/>
          </p:cNvSpPr>
          <p:nvPr>
            <p:ph type="body" sz="half" idx="2"/>
          </p:nvPr>
        </p:nvSpPr>
        <p:spPr>
          <a:xfrm>
            <a:off x="4645025" y="1600200"/>
            <a:ext cx="4041775" cy="4530725"/>
          </a:xfrm>
        </p:spPr>
        <p:txBody>
          <a:bodyPr/>
          <a:lstStyle/>
          <a:p>
            <a:pPr eaLnBrk="1" hangingPunct="1"/>
            <a:r>
              <a:rPr lang="en-US" sz="2600" smtClean="0"/>
              <a:t>Web Based</a:t>
            </a:r>
          </a:p>
          <a:p>
            <a:pPr lvl="1" eaLnBrk="1" hangingPunct="1"/>
            <a:r>
              <a:rPr lang="en-US" sz="2200" smtClean="0">
                <a:hlinkClick r:id="rId3"/>
              </a:rPr>
              <a:t>Social Studies Central</a:t>
            </a:r>
            <a:endParaRPr lang="en-US" sz="2200" smtClean="0"/>
          </a:p>
          <a:p>
            <a:pPr lvl="1" eaLnBrk="1" hangingPunct="1">
              <a:buFont typeface="Wingdings" pitchFamily="2" charset="2"/>
              <a:buNone/>
            </a:pPr>
            <a:endParaRPr lang="en-US" sz="2200" smtClean="0"/>
          </a:p>
          <a:p>
            <a:pPr lvl="1" eaLnBrk="1" hangingPunct="1"/>
            <a:r>
              <a:rPr lang="en-US" sz="2200" smtClean="0">
                <a:hlinkClick r:id="rId4"/>
              </a:rPr>
              <a:t>Cyber Nation Simulations</a:t>
            </a:r>
            <a:endParaRPr lang="en-US" sz="2200" smtClean="0"/>
          </a:p>
          <a:p>
            <a:pPr lvl="1" eaLnBrk="1" hangingPunct="1">
              <a:buFont typeface="Wingdings" pitchFamily="2" charset="2"/>
              <a:buNone/>
            </a:pPr>
            <a:endParaRPr lang="en-US" sz="2200" smtClean="0"/>
          </a:p>
          <a:p>
            <a:pPr lvl="1" eaLnBrk="1" hangingPunct="1"/>
            <a:r>
              <a:rPr lang="en-US" sz="2200" smtClean="0">
                <a:hlinkClick r:id="rId5"/>
              </a:rPr>
              <a:t>News Game</a:t>
            </a:r>
            <a:endParaRPr lang="en-US" sz="2200" smtClean="0"/>
          </a:p>
          <a:p>
            <a:pPr lvl="1" eaLnBrk="1" hangingPunct="1"/>
            <a:endParaRPr lang="en-US" sz="22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Words of Caution</a:t>
            </a:r>
          </a:p>
        </p:txBody>
      </p:sp>
      <p:sp>
        <p:nvSpPr>
          <p:cNvPr id="9219" name="Rectangle 3"/>
          <p:cNvSpPr>
            <a:spLocks noGrp="1" noChangeArrowheads="1"/>
          </p:cNvSpPr>
          <p:nvPr>
            <p:ph type="body" sz="half" idx="1"/>
          </p:nvPr>
        </p:nvSpPr>
        <p:spPr>
          <a:xfrm>
            <a:off x="457200" y="1600200"/>
            <a:ext cx="4041775" cy="4530725"/>
          </a:xfrm>
        </p:spPr>
        <p:txBody>
          <a:bodyPr/>
          <a:lstStyle/>
          <a:p>
            <a:pPr marL="609600" indent="-609600" eaLnBrk="1" hangingPunct="1">
              <a:buFontTx/>
              <a:buAutoNum type="arabicPeriod"/>
            </a:pPr>
            <a:r>
              <a:rPr lang="en-US" sz="2600" smtClean="0"/>
              <a:t>Expect some confusion</a:t>
            </a:r>
          </a:p>
          <a:p>
            <a:pPr marL="609600" indent="-609600" eaLnBrk="1" hangingPunct="1">
              <a:buFontTx/>
              <a:buAutoNum type="arabicPeriod"/>
            </a:pPr>
            <a:r>
              <a:rPr lang="en-US" sz="2600" smtClean="0"/>
              <a:t>Real vs. simulated</a:t>
            </a:r>
          </a:p>
          <a:p>
            <a:pPr marL="609600" indent="-609600" eaLnBrk="1" hangingPunct="1">
              <a:buFontTx/>
              <a:buAutoNum type="arabicPeriod"/>
            </a:pPr>
            <a:r>
              <a:rPr lang="en-US" sz="2600" smtClean="0"/>
              <a:t>Review and modify before implementing</a:t>
            </a:r>
          </a:p>
          <a:p>
            <a:pPr marL="609600" indent="-609600" eaLnBrk="1" hangingPunct="1">
              <a:buFontTx/>
              <a:buAutoNum type="arabicPeriod"/>
            </a:pPr>
            <a:r>
              <a:rPr lang="en-US" sz="2600" smtClean="0"/>
              <a:t>Need to debrief with students &amp; evaluate process</a:t>
            </a:r>
          </a:p>
        </p:txBody>
      </p:sp>
      <p:pic>
        <p:nvPicPr>
          <p:cNvPr id="9220" name="Picture 4" descr="CAUTION"/>
          <p:cNvPicPr>
            <a:picLocks noGrp="1" noChangeAspect="1" noChangeArrowheads="1"/>
          </p:cNvPicPr>
          <p:nvPr>
            <p:ph sz="half" idx="2"/>
          </p:nvPr>
        </p:nvPicPr>
        <p:blipFill>
          <a:blip r:embed="rId3" cstate="print"/>
          <a:srcRect/>
          <a:stretch>
            <a:fillRect/>
          </a:stretch>
        </p:blipFill>
        <p:spPr>
          <a:xfrm>
            <a:off x="4800600" y="1600200"/>
            <a:ext cx="4038600" cy="40386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r>
              <a:rPr lang="en-US" smtClean="0"/>
              <a:t>Types we’ll explore today</a:t>
            </a:r>
          </a:p>
        </p:txBody>
      </p:sp>
      <p:sp>
        <p:nvSpPr>
          <p:cNvPr id="10243" name="Content Placeholder 5"/>
          <p:cNvSpPr>
            <a:spLocks noGrp="1"/>
          </p:cNvSpPr>
          <p:nvPr>
            <p:ph idx="1"/>
          </p:nvPr>
        </p:nvSpPr>
        <p:spPr/>
        <p:txBody>
          <a:bodyPr/>
          <a:lstStyle/>
          <a:p>
            <a:r>
              <a:rPr lang="en-US" dirty="0" smtClean="0"/>
              <a:t>1. Model U.N.</a:t>
            </a:r>
          </a:p>
          <a:p>
            <a:r>
              <a:rPr lang="en-US" dirty="0" smtClean="0"/>
              <a:t>2. Elections</a:t>
            </a:r>
          </a:p>
          <a:p>
            <a:r>
              <a:rPr lang="en-US" dirty="0" smtClean="0"/>
              <a:t>3. Uganda &amp; Child Soldiers</a:t>
            </a:r>
          </a:p>
          <a:p>
            <a:r>
              <a:rPr lang="en-US" dirty="0" smtClean="0"/>
              <a:t>4. Darfur is Dying </a:t>
            </a:r>
          </a:p>
          <a:p>
            <a:r>
              <a:rPr lang="en-US" dirty="0" smtClean="0"/>
              <a:t>5.  Immigration </a:t>
            </a:r>
          </a:p>
          <a:p>
            <a:r>
              <a:rPr lang="en-US" dirty="0" smtClean="0"/>
              <a:t>6. Formal Debate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Simulation 1:  </a:t>
            </a:r>
            <a:r>
              <a:rPr lang="en-US" smtClean="0">
                <a:hlinkClick r:id="rId3" action="ppaction://hlinkfile"/>
              </a:rPr>
              <a:t>Model U.N.</a:t>
            </a:r>
            <a:endParaRPr lang="en-US" smtClean="0"/>
          </a:p>
        </p:txBody>
      </p:sp>
      <p:sp>
        <p:nvSpPr>
          <p:cNvPr id="10243" name="Rectangle 3"/>
          <p:cNvSpPr>
            <a:spLocks noGrp="1" noChangeArrowheads="1"/>
          </p:cNvSpPr>
          <p:nvPr>
            <p:ph type="body" idx="1"/>
          </p:nvPr>
        </p:nvSpPr>
        <p:spPr>
          <a:xfrm>
            <a:off x="457200" y="1371600"/>
            <a:ext cx="8229600" cy="4525963"/>
          </a:xfrm>
        </p:spPr>
        <p:txBody>
          <a:bodyPr/>
          <a:lstStyle/>
          <a:p>
            <a:pPr eaLnBrk="1" hangingPunct="1"/>
            <a:r>
              <a:rPr lang="en-US" sz="2100" i="1" smtClean="0"/>
              <a:t>Source</a:t>
            </a:r>
            <a:r>
              <a:rPr lang="en-US" sz="2100" smtClean="0"/>
              <a:t>: United Nations Assoc. of U.S.A.</a:t>
            </a:r>
          </a:p>
          <a:p>
            <a:pPr eaLnBrk="1" hangingPunct="1"/>
            <a:r>
              <a:rPr lang="en-US" sz="2100" i="1" smtClean="0"/>
              <a:t>Concept</a:t>
            </a:r>
            <a:r>
              <a:rPr lang="en-US" sz="2100" smtClean="0"/>
              <a:t>: Students take the roles of U.N. ambassadors to resolve international crises</a:t>
            </a:r>
          </a:p>
          <a:p>
            <a:pPr eaLnBrk="1" hangingPunct="1"/>
            <a:r>
              <a:rPr lang="en-US" sz="2100" i="1" smtClean="0"/>
              <a:t>Skills</a:t>
            </a:r>
            <a:r>
              <a:rPr lang="en-US" sz="2100" smtClean="0"/>
              <a:t>: Reading, discussion, parliamentary procedure, resolution writing, speech making, and caucus</a:t>
            </a:r>
          </a:p>
          <a:p>
            <a:pPr eaLnBrk="1" hangingPunct="1"/>
            <a:r>
              <a:rPr lang="en-US" sz="2100" i="1" smtClean="0"/>
              <a:t>Benefits</a:t>
            </a:r>
            <a:r>
              <a:rPr lang="en-US" sz="2100" smtClean="0"/>
              <a:t>: Participation, students grapple with material, high-energy, understand content, relevant, agency, teacher-facilitator, interdisciplinary, higher order thinking </a:t>
            </a:r>
          </a:p>
          <a:p>
            <a:pPr eaLnBrk="1" hangingPunct="1"/>
            <a:r>
              <a:rPr lang="en-US" sz="2100" i="1" smtClean="0"/>
              <a:t>Limitations</a:t>
            </a:r>
            <a:r>
              <a:rPr lang="en-US" sz="2100" smtClean="0"/>
              <a:t>: Time consuming, should probably purchase the packet, instructional time to teach parliamentary procedure and resolution writing, etc.</a:t>
            </a:r>
            <a:r>
              <a:rPr lang="en-US" sz="2400" smtClean="0"/>
              <a:t> </a:t>
            </a:r>
          </a:p>
          <a:p>
            <a:pPr eaLnBrk="1" hangingPunct="1"/>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Effect transition="in" filter="fade">
                                      <p:cBhvr>
                                        <p:cTn id="28" dur="1000"/>
                                        <p:tgtEl>
                                          <p:spTgt spid="10243">
                                            <p:txEl>
                                              <p:pRg st="3" end="3"/>
                                            </p:txEl>
                                          </p:spTgt>
                                        </p:tgtEl>
                                      </p:cBhvr>
                                    </p:animEffect>
                                    <p:anim calcmode="lin" valueType="num">
                                      <p:cBhvr>
                                        <p:cTn id="29"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animEffect transition="in" filter="fade">
                                      <p:cBhvr>
                                        <p:cTn id="35" dur="1000"/>
                                        <p:tgtEl>
                                          <p:spTgt spid="10243">
                                            <p:txEl>
                                              <p:pRg st="4" end="4"/>
                                            </p:txEl>
                                          </p:spTgt>
                                        </p:tgtEl>
                                      </p:cBhvr>
                                    </p:animEffect>
                                    <p:anim calcmode="lin" valueType="num">
                                      <p:cBhvr>
                                        <p:cTn id="36"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772</TotalTime>
  <Words>2739</Words>
  <Application>Microsoft Macintosh PowerPoint</Application>
  <PresentationFormat>On-screen Show (4:3)</PresentationFormat>
  <Paragraphs>271</Paragraphs>
  <Slides>29</Slides>
  <Notes>17</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Edge</vt:lpstr>
      <vt:lpstr>Best Practices in Using Simulations in the Social Studies</vt:lpstr>
      <vt:lpstr>Agenda</vt:lpstr>
      <vt:lpstr>What are Simulations?</vt:lpstr>
      <vt:lpstr>Types </vt:lpstr>
      <vt:lpstr>Rationale and Use in the Social Studies</vt:lpstr>
      <vt:lpstr>Locating Stimulating Simulations</vt:lpstr>
      <vt:lpstr>Words of Caution</vt:lpstr>
      <vt:lpstr>Types we’ll explore today</vt:lpstr>
      <vt:lpstr>Simulation 1:  Model U.N.</vt:lpstr>
      <vt:lpstr>Simulation 2:  Election of 1800</vt:lpstr>
      <vt:lpstr>Simulation 3:  Uganda &amp; Child Soldiers</vt:lpstr>
      <vt:lpstr>Simulation 4:  Darfur is Dying</vt:lpstr>
      <vt:lpstr>Simulation 5:  Immigration</vt:lpstr>
      <vt:lpstr>Simulation 6: Formal Debate</vt:lpstr>
      <vt:lpstr>What is a role-playing simulation? </vt:lpstr>
      <vt:lpstr>Two Major types of role-playing simulations </vt:lpstr>
      <vt:lpstr>Advantages &amp; Disadvantages of Scripted Simulations</vt:lpstr>
      <vt:lpstr>Advantages &amp; Disadvantages of Unscripted Simulations</vt:lpstr>
      <vt:lpstr>Disadvantages of Unscripted Simulations</vt:lpstr>
      <vt:lpstr>Factors to Consider when Choosing a Simulation: Duration</vt:lpstr>
      <vt:lpstr>Factors to Consider when Choosing a Simulation: Cost</vt:lpstr>
      <vt:lpstr>Factors to Consider when Choosing a Simulation: Student Needs and Abilities</vt:lpstr>
      <vt:lpstr>Factors to Consider when Choosing a Simulation: Complexity level </vt:lpstr>
      <vt:lpstr>Short Role-playing Simulations for US History Classrooms     ISBN 0-9706237-1-2  </vt:lpstr>
      <vt:lpstr>Short Role-playing Simulations for Early  U.S. History         ISBN-10 0983426708   </vt:lpstr>
      <vt:lpstr>Short Role-playing Simulations for World History Classrooms     ISBN 0-9706237-0-4  </vt:lpstr>
      <vt:lpstr>Short Role-playing Simulations for Middle School World History         ISBN 0-9706237-4-7</vt:lpstr>
      <vt:lpstr>Conclusion</vt:lpstr>
      <vt:lpstr>References</vt:lpstr>
    </vt:vector>
  </TitlesOfParts>
  <Company>western reserve local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Active Learning:  Simulations &amp; Trials to Stimulate the Social Studies</dc:title>
  <dc:creator>Brad Maguth</dc:creator>
  <cp:keywords/>
  <cp:lastModifiedBy>Office 2004 Test Drive User</cp:lastModifiedBy>
  <cp:revision>53</cp:revision>
  <dcterms:created xsi:type="dcterms:W3CDTF">2011-12-30T22:43:58Z</dcterms:created>
  <dcterms:modified xsi:type="dcterms:W3CDTF">2011-12-30T22:44:36Z</dcterms:modified>
</cp:coreProperties>
</file>