
<file path=[Content_Types].xml><?xml version="1.0" encoding="utf-8"?>
<Types xmlns="http://schemas.openxmlformats.org/package/2006/content-types">
  <Override PartName="/ppt/slides/slide18.xml" ContentType="application/vnd.openxmlformats-officedocument.presentationml.slide+xml"/>
  <Override PartName="/ppt/diagrams/drawing2.xml" ContentType="application/vnd.ms-office.drawingml.diagramDrawing+xml"/>
  <Override PartName="/ppt/notesSlides/notesSlide4.xml" ContentType="application/vnd.openxmlformats-officedocument.presentationml.notesSlide+xml"/>
  <Override PartName="/ppt/slides/slide9.xml" ContentType="application/vnd.openxmlformats-officedocument.presentationml.slide+xml"/>
  <Override PartName="/ppt/diagrams/data2.xml" ContentType="application/vnd.openxmlformats-officedocument.drawingml.diagramData+xml"/>
  <Default Extension="pict" ContentType="image/pict"/>
  <Override PartName="/ppt/slides/slide14.xml" ContentType="application/vnd.openxmlformats-officedocument.presentationml.slide+xml"/>
  <Override PartName="/customXml/itemProps1.xml" ContentType="application/vnd.openxmlformats-officedocument.customXmlProperties+xml"/>
  <Override PartName="/ppt/slideLayouts/slideLayout9.xml" ContentType="application/vnd.openxmlformats-officedocument.presentationml.slideLayout+xml"/>
  <Override PartName="/ppt/slides/slide5.xml" ContentType="application/vnd.openxmlformats-officedocument.presentationml.slide+xml"/>
  <Override PartName="/ppt/slideLayouts/slideLayout11.xml" ContentType="application/vnd.openxmlformats-officedocument.presentationml.slideLayout+xml"/>
  <Override PartName="/ppt/diagrams/colors1.xml" ContentType="application/vnd.openxmlformats-officedocument.drawingml.diagramColors+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docProps/custom.xml" ContentType="application/vnd.openxmlformats-officedocument.custom-properties+xml"/>
  <Override PartName="/ppt/slides/slide15.xml" ContentType="application/vnd.openxmlformats-officedocument.presentationml.slide+xml"/>
  <Override PartName="/customXml/itemProps2.xml" ContentType="application/vnd.openxmlformats-officedocument.customXmlProperties+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ppt/diagrams/colors2.xml" ContentType="application/vnd.openxmlformats-officedocument.drawingml.diagramColors+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diagrams/layout1.xml" ContentType="application/vnd.openxmlformats-officedocument.drawingml.diagramLayout+xml"/>
  <Override PartName="/ppt/diagrams/quickStyle1.xml" ContentType="application/vnd.openxmlformats-officedocument.drawingml.diagramStyle+xml"/>
  <Override PartName="/ppt/notesSlides/notesSlide6.xml" ContentType="application/vnd.openxmlformats-officedocument.presentationml.notesSlide+xml"/>
  <Override PartName="/ppt/slides/slide16.xml" ContentType="application/vnd.openxmlformats-officedocument.presentationml.slide+xml"/>
  <Override PartName="/customXml/itemProps3.xml" ContentType="application/vnd.openxmlformats-officedocument.customXmlProperties+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Default Extension="vml" ContentType="application/vnd.openxmlformats-officedocument.vmlDrawing"/>
  <Override PartName="/ppt/slides/slide3.xml" ContentType="application/vnd.openxmlformats-officedocument.presentationml.slide+xml"/>
  <Override PartName="/ppt/diagrams/layout2.xml" ContentType="application/vnd.openxmlformats-officedocument.drawingml.diagramLayout+xml"/>
  <Override PartName="/ppt/slideLayouts/slideLayout3.xml" ContentType="application/vnd.openxmlformats-officedocument.presentationml.slideLayout+xml"/>
  <Override PartName="/ppt/diagrams/quickStyle2.xml" ContentType="application/vnd.openxmlformats-officedocument.drawingml.diagramStyl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diagrams/drawing1.xml" ContentType="application/vnd.ms-office.drawingml.diagramDrawing+xml"/>
  <Override PartName="/ppt/notesSlides/notesSlide3.xml" ContentType="application/vnd.openxmlformats-officedocument.presentationml.notesSlide+xml"/>
  <Override PartName="/ppt/slides/slide8.xml" ContentType="application/vnd.openxmlformats-officedocument.presentationml.slide+xml"/>
  <Override PartName="/ppt/diagrams/data1.xml" ContentType="application/vnd.openxmlformats-officedocument.drawingml.diagramData+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715" r:id="rId4"/>
  </p:sldMasterIdLst>
  <p:notesMasterIdLst>
    <p:notesMasterId r:id="rId27"/>
  </p:notesMasterIdLst>
  <p:sldIdLst>
    <p:sldId id="283" r:id="rId5"/>
    <p:sldId id="257" r:id="rId6"/>
    <p:sldId id="258" r:id="rId7"/>
    <p:sldId id="259" r:id="rId8"/>
    <p:sldId id="260" r:id="rId9"/>
    <p:sldId id="262" r:id="rId10"/>
    <p:sldId id="271" r:id="rId11"/>
    <p:sldId id="273" r:id="rId12"/>
    <p:sldId id="293" r:id="rId13"/>
    <p:sldId id="286" r:id="rId14"/>
    <p:sldId id="289" r:id="rId15"/>
    <p:sldId id="287" r:id="rId16"/>
    <p:sldId id="288" r:id="rId17"/>
    <p:sldId id="290" r:id="rId18"/>
    <p:sldId id="291" r:id="rId19"/>
    <p:sldId id="292" r:id="rId20"/>
    <p:sldId id="294" r:id="rId21"/>
    <p:sldId id="295" r:id="rId22"/>
    <p:sldId id="268" r:id="rId23"/>
    <p:sldId id="285" r:id="rId24"/>
    <p:sldId id="284" r:id="rId25"/>
    <p:sldId id="270"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
      </p:ext>
    </p:extLst>
  </p:showPr>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1"/>
    <p:restoredTop sz="94665"/>
  </p:normalViewPr>
  <p:slideViewPr>
    <p:cSldViewPr>
      <p:cViewPr varScale="1">
        <p:scale>
          <a:sx n="141" d="100"/>
          <a:sy n="141" d="100"/>
        </p:scale>
        <p:origin x="-152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5DDD36-AAB4-43E4-8ABF-AAD33BF5D787}"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046A4556-7BFD-40ED-8340-FF7A18430EF5}">
      <dgm:prSet/>
      <dgm:spPr/>
      <dgm:t>
        <a:bodyPr/>
        <a:lstStyle/>
        <a:p>
          <a:pPr>
            <a:lnSpc>
              <a:spcPct val="100000"/>
            </a:lnSpc>
          </a:pPr>
          <a:r>
            <a:rPr lang="en-US" b="1" dirty="0"/>
            <a:t>Simulations:</a:t>
          </a:r>
        </a:p>
      </dgm:t>
    </dgm:pt>
    <dgm:pt modelId="{0F003355-089E-4E0F-B857-45C2C5809BF9}" type="parTrans" cxnId="{46431DB5-5BA1-4095-9CF3-56D40D42143C}">
      <dgm:prSet/>
      <dgm:spPr/>
      <dgm:t>
        <a:bodyPr/>
        <a:lstStyle/>
        <a:p>
          <a:endParaRPr lang="en-US"/>
        </a:p>
      </dgm:t>
    </dgm:pt>
    <dgm:pt modelId="{F077E697-0739-4F16-A0AC-533F0058C166}" type="sibTrans" cxnId="{46431DB5-5BA1-4095-9CF3-56D40D42143C}">
      <dgm:prSet/>
      <dgm:spPr/>
      <dgm:t>
        <a:bodyPr/>
        <a:lstStyle/>
        <a:p>
          <a:endParaRPr lang="en-US"/>
        </a:p>
      </dgm:t>
    </dgm:pt>
    <dgm:pt modelId="{37123FDD-5D49-4B42-BBE7-AC80BE7AEA0C}">
      <dgm:prSet custT="1"/>
      <dgm:spPr/>
      <dgm:t>
        <a:bodyPr/>
        <a:lstStyle/>
        <a:p>
          <a:pPr>
            <a:lnSpc>
              <a:spcPct val="150000"/>
            </a:lnSpc>
          </a:pPr>
          <a:r>
            <a:rPr lang="en-US" sz="2400" dirty="0"/>
            <a:t>	What are they?</a:t>
          </a:r>
        </a:p>
      </dgm:t>
    </dgm:pt>
    <dgm:pt modelId="{F732D919-4864-40E9-9F31-6DE7E8764BEA}" type="parTrans" cxnId="{C6C1AB48-37C0-454D-8DE0-0C26848B7F25}">
      <dgm:prSet/>
      <dgm:spPr/>
      <dgm:t>
        <a:bodyPr/>
        <a:lstStyle/>
        <a:p>
          <a:endParaRPr lang="en-US"/>
        </a:p>
      </dgm:t>
    </dgm:pt>
    <dgm:pt modelId="{E1731B91-7DE6-4B0E-BA46-8E50DDD93FDE}" type="sibTrans" cxnId="{C6C1AB48-37C0-454D-8DE0-0C26848B7F25}">
      <dgm:prSet/>
      <dgm:spPr/>
      <dgm:t>
        <a:bodyPr/>
        <a:lstStyle/>
        <a:p>
          <a:endParaRPr lang="en-US"/>
        </a:p>
      </dgm:t>
    </dgm:pt>
    <dgm:pt modelId="{79C23238-9EE7-47DF-9288-20F57B7BCE3E}">
      <dgm:prSet custT="1"/>
      <dgm:spPr/>
      <dgm:t>
        <a:bodyPr/>
        <a:lstStyle/>
        <a:p>
          <a:pPr>
            <a:lnSpc>
              <a:spcPct val="150000"/>
            </a:lnSpc>
          </a:pPr>
          <a:r>
            <a:rPr lang="en-US" sz="2400" dirty="0"/>
            <a:t>	The Many Types</a:t>
          </a:r>
        </a:p>
      </dgm:t>
    </dgm:pt>
    <dgm:pt modelId="{0B083B5A-86CC-4DD7-9461-9877EA253A55}" type="parTrans" cxnId="{2AA8F878-DE7D-49BA-9094-6CF0ECCE1E3D}">
      <dgm:prSet/>
      <dgm:spPr/>
      <dgm:t>
        <a:bodyPr/>
        <a:lstStyle/>
        <a:p>
          <a:endParaRPr lang="en-US"/>
        </a:p>
      </dgm:t>
    </dgm:pt>
    <dgm:pt modelId="{2109E82F-1897-4D17-9515-AB4F76269944}" type="sibTrans" cxnId="{2AA8F878-DE7D-49BA-9094-6CF0ECCE1E3D}">
      <dgm:prSet/>
      <dgm:spPr/>
      <dgm:t>
        <a:bodyPr/>
        <a:lstStyle/>
        <a:p>
          <a:endParaRPr lang="en-US"/>
        </a:p>
      </dgm:t>
    </dgm:pt>
    <dgm:pt modelId="{7B53EB82-0BDF-4F9D-A634-A0403B42F728}">
      <dgm:prSet custT="1"/>
      <dgm:spPr/>
      <dgm:t>
        <a:bodyPr/>
        <a:lstStyle/>
        <a:p>
          <a:pPr>
            <a:lnSpc>
              <a:spcPct val="150000"/>
            </a:lnSpc>
          </a:pPr>
          <a:r>
            <a:rPr lang="en-US" sz="2400" dirty="0"/>
            <a:t>	The Rationale </a:t>
          </a:r>
        </a:p>
      </dgm:t>
    </dgm:pt>
    <dgm:pt modelId="{26F18473-87FF-4156-BDCD-84744EDB0D1F}" type="parTrans" cxnId="{5EBBB280-88E8-4A15-808B-84F98B318344}">
      <dgm:prSet/>
      <dgm:spPr/>
      <dgm:t>
        <a:bodyPr/>
        <a:lstStyle/>
        <a:p>
          <a:endParaRPr lang="en-US"/>
        </a:p>
      </dgm:t>
    </dgm:pt>
    <dgm:pt modelId="{A5B0E960-70A0-471F-9938-1DFA1A5DE0EE}" type="sibTrans" cxnId="{5EBBB280-88E8-4A15-808B-84F98B318344}">
      <dgm:prSet/>
      <dgm:spPr/>
      <dgm:t>
        <a:bodyPr/>
        <a:lstStyle/>
        <a:p>
          <a:endParaRPr lang="en-US"/>
        </a:p>
      </dgm:t>
    </dgm:pt>
    <dgm:pt modelId="{D496C0C4-45E0-403F-B1B5-CA79AA86B8AD}">
      <dgm:prSet custT="1"/>
      <dgm:spPr/>
      <dgm:t>
        <a:bodyPr/>
        <a:lstStyle/>
        <a:p>
          <a:pPr>
            <a:lnSpc>
              <a:spcPct val="150000"/>
            </a:lnSpc>
          </a:pPr>
          <a:r>
            <a:rPr lang="en-US" sz="2400" dirty="0"/>
            <a:t>	Where Are They?</a:t>
          </a:r>
        </a:p>
      </dgm:t>
    </dgm:pt>
    <dgm:pt modelId="{42020E8B-C8E2-4282-BF15-80361A4796EF}" type="parTrans" cxnId="{BAED291D-0D99-4CC7-A914-5EB49C6F4022}">
      <dgm:prSet/>
      <dgm:spPr/>
      <dgm:t>
        <a:bodyPr/>
        <a:lstStyle/>
        <a:p>
          <a:endParaRPr lang="en-US"/>
        </a:p>
      </dgm:t>
    </dgm:pt>
    <dgm:pt modelId="{EC20608F-4279-49E0-8F8E-B788E6377A57}" type="sibTrans" cxnId="{BAED291D-0D99-4CC7-A914-5EB49C6F4022}">
      <dgm:prSet/>
      <dgm:spPr/>
      <dgm:t>
        <a:bodyPr/>
        <a:lstStyle/>
        <a:p>
          <a:endParaRPr lang="en-US"/>
        </a:p>
      </dgm:t>
    </dgm:pt>
    <dgm:pt modelId="{5097018D-D65B-491C-8170-746C8B52B134}">
      <dgm:prSet custT="1"/>
      <dgm:spPr/>
      <dgm:t>
        <a:bodyPr/>
        <a:lstStyle/>
        <a:p>
          <a:pPr>
            <a:lnSpc>
              <a:spcPct val="150000"/>
            </a:lnSpc>
          </a:pPr>
          <a:r>
            <a:rPr lang="en-US" sz="2400" dirty="0"/>
            <a:t>	Examples of Simulations </a:t>
          </a:r>
        </a:p>
      </dgm:t>
    </dgm:pt>
    <dgm:pt modelId="{9B1FA1E7-E1B2-4E6A-83DA-9D39B3E2D490}" type="parTrans" cxnId="{1A787843-4183-4912-9604-4021F51FDFAF}">
      <dgm:prSet/>
      <dgm:spPr/>
      <dgm:t>
        <a:bodyPr/>
        <a:lstStyle/>
        <a:p>
          <a:endParaRPr lang="en-US"/>
        </a:p>
      </dgm:t>
    </dgm:pt>
    <dgm:pt modelId="{897C05C1-8B7F-4D34-BCDA-BEF30D476D4E}" type="sibTrans" cxnId="{1A787843-4183-4912-9604-4021F51FDFAF}">
      <dgm:prSet/>
      <dgm:spPr/>
      <dgm:t>
        <a:bodyPr/>
        <a:lstStyle/>
        <a:p>
          <a:endParaRPr lang="en-US"/>
        </a:p>
      </dgm:t>
    </dgm:pt>
    <dgm:pt modelId="{4284D67C-2229-0942-88E8-529DCBBB52E9}" type="pres">
      <dgm:prSet presAssocID="{555DDD36-AAB4-43E4-8ABF-AAD33BF5D787}" presName="vert0" presStyleCnt="0">
        <dgm:presLayoutVars>
          <dgm:dir/>
          <dgm:animOne val="branch"/>
          <dgm:animLvl val="lvl"/>
        </dgm:presLayoutVars>
      </dgm:prSet>
      <dgm:spPr/>
      <dgm:t>
        <a:bodyPr/>
        <a:lstStyle/>
        <a:p>
          <a:endParaRPr lang="en-US"/>
        </a:p>
      </dgm:t>
    </dgm:pt>
    <dgm:pt modelId="{0F4BFC4C-3E85-4945-A140-893568C31659}" type="pres">
      <dgm:prSet presAssocID="{046A4556-7BFD-40ED-8340-FF7A18430EF5}" presName="thickLine" presStyleLbl="alignNode1" presStyleIdx="0" presStyleCnt="6"/>
      <dgm:spPr/>
    </dgm:pt>
    <dgm:pt modelId="{72BA668B-4C35-EB4B-AEFF-B95C2AA5A035}" type="pres">
      <dgm:prSet presAssocID="{046A4556-7BFD-40ED-8340-FF7A18430EF5}" presName="horz1" presStyleCnt="0"/>
      <dgm:spPr/>
    </dgm:pt>
    <dgm:pt modelId="{36804A06-FD74-7D48-8269-4363FAFCAF54}" type="pres">
      <dgm:prSet presAssocID="{046A4556-7BFD-40ED-8340-FF7A18430EF5}" presName="tx1" presStyleLbl="revTx" presStyleIdx="0" presStyleCnt="6"/>
      <dgm:spPr/>
      <dgm:t>
        <a:bodyPr/>
        <a:lstStyle/>
        <a:p>
          <a:endParaRPr lang="en-US"/>
        </a:p>
      </dgm:t>
    </dgm:pt>
    <dgm:pt modelId="{F5F5A165-3DB3-C044-A28B-9EF4B47515AE}" type="pres">
      <dgm:prSet presAssocID="{046A4556-7BFD-40ED-8340-FF7A18430EF5}" presName="vert1" presStyleCnt="0"/>
      <dgm:spPr/>
    </dgm:pt>
    <dgm:pt modelId="{DADE03E8-C041-7E4D-A502-1EF119B30931}" type="pres">
      <dgm:prSet presAssocID="{37123FDD-5D49-4B42-BBE7-AC80BE7AEA0C}" presName="thickLine" presStyleLbl="alignNode1" presStyleIdx="1" presStyleCnt="6"/>
      <dgm:spPr/>
    </dgm:pt>
    <dgm:pt modelId="{DC86075F-D757-8740-BE81-155A7D39D26D}" type="pres">
      <dgm:prSet presAssocID="{37123FDD-5D49-4B42-BBE7-AC80BE7AEA0C}" presName="horz1" presStyleCnt="0"/>
      <dgm:spPr/>
    </dgm:pt>
    <dgm:pt modelId="{C8042BA8-6EF6-2E40-B321-8306A38C0A4F}" type="pres">
      <dgm:prSet presAssocID="{37123FDD-5D49-4B42-BBE7-AC80BE7AEA0C}" presName="tx1" presStyleLbl="revTx" presStyleIdx="1" presStyleCnt="6"/>
      <dgm:spPr/>
      <dgm:t>
        <a:bodyPr/>
        <a:lstStyle/>
        <a:p>
          <a:endParaRPr lang="en-US"/>
        </a:p>
      </dgm:t>
    </dgm:pt>
    <dgm:pt modelId="{69E48085-3DE8-C444-BB1D-0DF0C47D9C44}" type="pres">
      <dgm:prSet presAssocID="{37123FDD-5D49-4B42-BBE7-AC80BE7AEA0C}" presName="vert1" presStyleCnt="0"/>
      <dgm:spPr/>
    </dgm:pt>
    <dgm:pt modelId="{47D74C1F-7653-504E-BCB3-A26D68132EE7}" type="pres">
      <dgm:prSet presAssocID="{79C23238-9EE7-47DF-9288-20F57B7BCE3E}" presName="thickLine" presStyleLbl="alignNode1" presStyleIdx="2" presStyleCnt="6"/>
      <dgm:spPr/>
    </dgm:pt>
    <dgm:pt modelId="{C4AE6D8B-4457-1646-9D4C-DD5C049B7D8A}" type="pres">
      <dgm:prSet presAssocID="{79C23238-9EE7-47DF-9288-20F57B7BCE3E}" presName="horz1" presStyleCnt="0"/>
      <dgm:spPr/>
    </dgm:pt>
    <dgm:pt modelId="{7B352E62-A6DB-994D-950F-0CF01D4669E5}" type="pres">
      <dgm:prSet presAssocID="{79C23238-9EE7-47DF-9288-20F57B7BCE3E}" presName="tx1" presStyleLbl="revTx" presStyleIdx="2" presStyleCnt="6"/>
      <dgm:spPr/>
      <dgm:t>
        <a:bodyPr/>
        <a:lstStyle/>
        <a:p>
          <a:endParaRPr lang="en-US"/>
        </a:p>
      </dgm:t>
    </dgm:pt>
    <dgm:pt modelId="{BD0DA4A8-82CF-7841-A991-DF9838D25866}" type="pres">
      <dgm:prSet presAssocID="{79C23238-9EE7-47DF-9288-20F57B7BCE3E}" presName="vert1" presStyleCnt="0"/>
      <dgm:spPr/>
    </dgm:pt>
    <dgm:pt modelId="{69BDE6CD-192B-BD43-8A17-E016DE7E7F54}" type="pres">
      <dgm:prSet presAssocID="{7B53EB82-0BDF-4F9D-A634-A0403B42F728}" presName="thickLine" presStyleLbl="alignNode1" presStyleIdx="3" presStyleCnt="6"/>
      <dgm:spPr/>
    </dgm:pt>
    <dgm:pt modelId="{FE92CAB5-F07E-1F48-A4FB-2D5FB46193DC}" type="pres">
      <dgm:prSet presAssocID="{7B53EB82-0BDF-4F9D-A634-A0403B42F728}" presName="horz1" presStyleCnt="0"/>
      <dgm:spPr/>
    </dgm:pt>
    <dgm:pt modelId="{5271EDBF-BACE-0C4D-B246-5E7BDFED68A1}" type="pres">
      <dgm:prSet presAssocID="{7B53EB82-0BDF-4F9D-A634-A0403B42F728}" presName="tx1" presStyleLbl="revTx" presStyleIdx="3" presStyleCnt="6"/>
      <dgm:spPr/>
      <dgm:t>
        <a:bodyPr/>
        <a:lstStyle/>
        <a:p>
          <a:endParaRPr lang="en-US"/>
        </a:p>
      </dgm:t>
    </dgm:pt>
    <dgm:pt modelId="{A67AA540-1804-E044-8149-0D6824F319D6}" type="pres">
      <dgm:prSet presAssocID="{7B53EB82-0BDF-4F9D-A634-A0403B42F728}" presName="vert1" presStyleCnt="0"/>
      <dgm:spPr/>
    </dgm:pt>
    <dgm:pt modelId="{96EDD350-62C5-9A4F-8903-9B329F7E15B8}" type="pres">
      <dgm:prSet presAssocID="{D496C0C4-45E0-403F-B1B5-CA79AA86B8AD}" presName="thickLine" presStyleLbl="alignNode1" presStyleIdx="4" presStyleCnt="6"/>
      <dgm:spPr/>
    </dgm:pt>
    <dgm:pt modelId="{94054DE7-D4A4-604F-8BCB-17010E4FBE4D}" type="pres">
      <dgm:prSet presAssocID="{D496C0C4-45E0-403F-B1B5-CA79AA86B8AD}" presName="horz1" presStyleCnt="0"/>
      <dgm:spPr/>
    </dgm:pt>
    <dgm:pt modelId="{B134E294-4AE0-FC43-90E3-743C7397316B}" type="pres">
      <dgm:prSet presAssocID="{D496C0C4-45E0-403F-B1B5-CA79AA86B8AD}" presName="tx1" presStyleLbl="revTx" presStyleIdx="4" presStyleCnt="6"/>
      <dgm:spPr/>
      <dgm:t>
        <a:bodyPr/>
        <a:lstStyle/>
        <a:p>
          <a:endParaRPr lang="en-US"/>
        </a:p>
      </dgm:t>
    </dgm:pt>
    <dgm:pt modelId="{84613C38-0FB4-4645-822D-88D195877729}" type="pres">
      <dgm:prSet presAssocID="{D496C0C4-45E0-403F-B1B5-CA79AA86B8AD}" presName="vert1" presStyleCnt="0"/>
      <dgm:spPr/>
    </dgm:pt>
    <dgm:pt modelId="{A9D29C44-413B-E549-BCA6-E335A16B0446}" type="pres">
      <dgm:prSet presAssocID="{5097018D-D65B-491C-8170-746C8B52B134}" presName="thickLine" presStyleLbl="alignNode1" presStyleIdx="5" presStyleCnt="6"/>
      <dgm:spPr/>
    </dgm:pt>
    <dgm:pt modelId="{98C3B756-B729-9B4B-A5D5-25FD586C3236}" type="pres">
      <dgm:prSet presAssocID="{5097018D-D65B-491C-8170-746C8B52B134}" presName="horz1" presStyleCnt="0"/>
      <dgm:spPr/>
    </dgm:pt>
    <dgm:pt modelId="{B29ED824-69BC-5F41-A016-D33300A5221C}" type="pres">
      <dgm:prSet presAssocID="{5097018D-D65B-491C-8170-746C8B52B134}" presName="tx1" presStyleLbl="revTx" presStyleIdx="5" presStyleCnt="6"/>
      <dgm:spPr/>
      <dgm:t>
        <a:bodyPr/>
        <a:lstStyle/>
        <a:p>
          <a:endParaRPr lang="en-US"/>
        </a:p>
      </dgm:t>
    </dgm:pt>
    <dgm:pt modelId="{60D74CA9-284B-0740-B87D-0FDEE21ADC85}" type="pres">
      <dgm:prSet presAssocID="{5097018D-D65B-491C-8170-746C8B52B134}" presName="vert1" presStyleCnt="0"/>
      <dgm:spPr/>
    </dgm:pt>
  </dgm:ptLst>
  <dgm:cxnLst>
    <dgm:cxn modelId="{1C47C45C-ACE0-4243-90F2-ABF91D75B298}" type="presOf" srcId="{D496C0C4-45E0-403F-B1B5-CA79AA86B8AD}" destId="{B134E294-4AE0-FC43-90E3-743C7397316B}" srcOrd="0" destOrd="0" presId="urn:microsoft.com/office/officeart/2008/layout/LinedList"/>
    <dgm:cxn modelId="{46431DB5-5BA1-4095-9CF3-56D40D42143C}" srcId="{555DDD36-AAB4-43E4-8ABF-AAD33BF5D787}" destId="{046A4556-7BFD-40ED-8340-FF7A18430EF5}" srcOrd="0" destOrd="0" parTransId="{0F003355-089E-4E0F-B857-45C2C5809BF9}" sibTransId="{F077E697-0739-4F16-A0AC-533F0058C166}"/>
    <dgm:cxn modelId="{5EBBB280-88E8-4A15-808B-84F98B318344}" srcId="{555DDD36-AAB4-43E4-8ABF-AAD33BF5D787}" destId="{7B53EB82-0BDF-4F9D-A634-A0403B42F728}" srcOrd="3" destOrd="0" parTransId="{26F18473-87FF-4156-BDCD-84744EDB0D1F}" sibTransId="{A5B0E960-70A0-471F-9938-1DFA1A5DE0EE}"/>
    <dgm:cxn modelId="{3EC46044-B3C2-C04F-AC46-C67CB77522D6}" type="presOf" srcId="{7B53EB82-0BDF-4F9D-A634-A0403B42F728}" destId="{5271EDBF-BACE-0C4D-B246-5E7BDFED68A1}" srcOrd="0" destOrd="0" presId="urn:microsoft.com/office/officeart/2008/layout/LinedList"/>
    <dgm:cxn modelId="{BAED291D-0D99-4CC7-A914-5EB49C6F4022}" srcId="{555DDD36-AAB4-43E4-8ABF-AAD33BF5D787}" destId="{D496C0C4-45E0-403F-B1B5-CA79AA86B8AD}" srcOrd="4" destOrd="0" parTransId="{42020E8B-C8E2-4282-BF15-80361A4796EF}" sibTransId="{EC20608F-4279-49E0-8F8E-B788E6377A57}"/>
    <dgm:cxn modelId="{0589CA00-2408-0C42-B19D-D8A33A2847B9}" type="presOf" srcId="{5097018D-D65B-491C-8170-746C8B52B134}" destId="{B29ED824-69BC-5F41-A016-D33300A5221C}" srcOrd="0" destOrd="0" presId="urn:microsoft.com/office/officeart/2008/layout/LinedList"/>
    <dgm:cxn modelId="{20188832-81FE-1940-925B-C7885FA1B8CD}" type="presOf" srcId="{046A4556-7BFD-40ED-8340-FF7A18430EF5}" destId="{36804A06-FD74-7D48-8269-4363FAFCAF54}" srcOrd="0" destOrd="0" presId="urn:microsoft.com/office/officeart/2008/layout/LinedList"/>
    <dgm:cxn modelId="{C6C1AB48-37C0-454D-8DE0-0C26848B7F25}" srcId="{555DDD36-AAB4-43E4-8ABF-AAD33BF5D787}" destId="{37123FDD-5D49-4B42-BBE7-AC80BE7AEA0C}" srcOrd="1" destOrd="0" parTransId="{F732D919-4864-40E9-9F31-6DE7E8764BEA}" sibTransId="{E1731B91-7DE6-4B0E-BA46-8E50DDD93FDE}"/>
    <dgm:cxn modelId="{2AA8F878-DE7D-49BA-9094-6CF0ECCE1E3D}" srcId="{555DDD36-AAB4-43E4-8ABF-AAD33BF5D787}" destId="{79C23238-9EE7-47DF-9288-20F57B7BCE3E}" srcOrd="2" destOrd="0" parTransId="{0B083B5A-86CC-4DD7-9461-9877EA253A55}" sibTransId="{2109E82F-1897-4D17-9515-AB4F76269944}"/>
    <dgm:cxn modelId="{3BB86BC3-3DE6-804D-82A3-CA4EB99A033A}" type="presOf" srcId="{37123FDD-5D49-4B42-BBE7-AC80BE7AEA0C}" destId="{C8042BA8-6EF6-2E40-B321-8306A38C0A4F}" srcOrd="0" destOrd="0" presId="urn:microsoft.com/office/officeart/2008/layout/LinedList"/>
    <dgm:cxn modelId="{1A787843-4183-4912-9604-4021F51FDFAF}" srcId="{555DDD36-AAB4-43E4-8ABF-AAD33BF5D787}" destId="{5097018D-D65B-491C-8170-746C8B52B134}" srcOrd="5" destOrd="0" parTransId="{9B1FA1E7-E1B2-4E6A-83DA-9D39B3E2D490}" sibTransId="{897C05C1-8B7F-4D34-BCDA-BEF30D476D4E}"/>
    <dgm:cxn modelId="{3B5408A6-50AB-DC41-9309-AE77726AAF9F}" type="presOf" srcId="{555DDD36-AAB4-43E4-8ABF-AAD33BF5D787}" destId="{4284D67C-2229-0942-88E8-529DCBBB52E9}" srcOrd="0" destOrd="0" presId="urn:microsoft.com/office/officeart/2008/layout/LinedList"/>
    <dgm:cxn modelId="{65DA3C5B-A422-7B48-A849-43F05406BDB1}" type="presOf" srcId="{79C23238-9EE7-47DF-9288-20F57B7BCE3E}" destId="{7B352E62-A6DB-994D-950F-0CF01D4669E5}" srcOrd="0" destOrd="0" presId="urn:microsoft.com/office/officeart/2008/layout/LinedList"/>
    <dgm:cxn modelId="{19EA0CC7-BCF9-C842-8EA0-5D196B6AF450}" type="presParOf" srcId="{4284D67C-2229-0942-88E8-529DCBBB52E9}" destId="{0F4BFC4C-3E85-4945-A140-893568C31659}" srcOrd="0" destOrd="0" presId="urn:microsoft.com/office/officeart/2008/layout/LinedList"/>
    <dgm:cxn modelId="{AC1CFCEA-0E12-814F-AD14-C972DD9852EA}" type="presParOf" srcId="{4284D67C-2229-0942-88E8-529DCBBB52E9}" destId="{72BA668B-4C35-EB4B-AEFF-B95C2AA5A035}" srcOrd="1" destOrd="0" presId="urn:microsoft.com/office/officeart/2008/layout/LinedList"/>
    <dgm:cxn modelId="{57C85AA9-3480-7A4F-ABD4-185F519365E5}" type="presParOf" srcId="{72BA668B-4C35-EB4B-AEFF-B95C2AA5A035}" destId="{36804A06-FD74-7D48-8269-4363FAFCAF54}" srcOrd="0" destOrd="0" presId="urn:microsoft.com/office/officeart/2008/layout/LinedList"/>
    <dgm:cxn modelId="{DC2C931F-E097-5F4E-9AF3-C7B0BD3A9F15}" type="presParOf" srcId="{72BA668B-4C35-EB4B-AEFF-B95C2AA5A035}" destId="{F5F5A165-3DB3-C044-A28B-9EF4B47515AE}" srcOrd="1" destOrd="0" presId="urn:microsoft.com/office/officeart/2008/layout/LinedList"/>
    <dgm:cxn modelId="{3835CFAA-80CC-4F47-8C6D-C9C40505CE17}" type="presParOf" srcId="{4284D67C-2229-0942-88E8-529DCBBB52E9}" destId="{DADE03E8-C041-7E4D-A502-1EF119B30931}" srcOrd="2" destOrd="0" presId="urn:microsoft.com/office/officeart/2008/layout/LinedList"/>
    <dgm:cxn modelId="{4CDF919F-1797-4945-8DC3-4A5E78F0C7E8}" type="presParOf" srcId="{4284D67C-2229-0942-88E8-529DCBBB52E9}" destId="{DC86075F-D757-8740-BE81-155A7D39D26D}" srcOrd="3" destOrd="0" presId="urn:microsoft.com/office/officeart/2008/layout/LinedList"/>
    <dgm:cxn modelId="{3C2CC974-D9B1-FB4F-99B7-A2637566D39F}" type="presParOf" srcId="{DC86075F-D757-8740-BE81-155A7D39D26D}" destId="{C8042BA8-6EF6-2E40-B321-8306A38C0A4F}" srcOrd="0" destOrd="0" presId="urn:microsoft.com/office/officeart/2008/layout/LinedList"/>
    <dgm:cxn modelId="{2D127BAC-E335-1F4E-95D9-A65AC1ECD0CF}" type="presParOf" srcId="{DC86075F-D757-8740-BE81-155A7D39D26D}" destId="{69E48085-3DE8-C444-BB1D-0DF0C47D9C44}" srcOrd="1" destOrd="0" presId="urn:microsoft.com/office/officeart/2008/layout/LinedList"/>
    <dgm:cxn modelId="{4D989ED0-636F-FD4A-8AA7-2ECBB5EDC9DD}" type="presParOf" srcId="{4284D67C-2229-0942-88E8-529DCBBB52E9}" destId="{47D74C1F-7653-504E-BCB3-A26D68132EE7}" srcOrd="4" destOrd="0" presId="urn:microsoft.com/office/officeart/2008/layout/LinedList"/>
    <dgm:cxn modelId="{C3F22ED7-4D72-284A-A715-0C39E3BEC70F}" type="presParOf" srcId="{4284D67C-2229-0942-88E8-529DCBBB52E9}" destId="{C4AE6D8B-4457-1646-9D4C-DD5C049B7D8A}" srcOrd="5" destOrd="0" presId="urn:microsoft.com/office/officeart/2008/layout/LinedList"/>
    <dgm:cxn modelId="{B47254B7-F55F-3941-93A7-41DF2B9FD00E}" type="presParOf" srcId="{C4AE6D8B-4457-1646-9D4C-DD5C049B7D8A}" destId="{7B352E62-A6DB-994D-950F-0CF01D4669E5}" srcOrd="0" destOrd="0" presId="urn:microsoft.com/office/officeart/2008/layout/LinedList"/>
    <dgm:cxn modelId="{7762EBC5-4BEC-CB46-BB03-41A42CA65A5E}" type="presParOf" srcId="{C4AE6D8B-4457-1646-9D4C-DD5C049B7D8A}" destId="{BD0DA4A8-82CF-7841-A991-DF9838D25866}" srcOrd="1" destOrd="0" presId="urn:microsoft.com/office/officeart/2008/layout/LinedList"/>
    <dgm:cxn modelId="{D81D3138-4C1A-A94D-9BF8-F89A20F54D74}" type="presParOf" srcId="{4284D67C-2229-0942-88E8-529DCBBB52E9}" destId="{69BDE6CD-192B-BD43-8A17-E016DE7E7F54}" srcOrd="6" destOrd="0" presId="urn:microsoft.com/office/officeart/2008/layout/LinedList"/>
    <dgm:cxn modelId="{6E92C6B0-E842-604E-85DE-4D735F14D5F2}" type="presParOf" srcId="{4284D67C-2229-0942-88E8-529DCBBB52E9}" destId="{FE92CAB5-F07E-1F48-A4FB-2D5FB46193DC}" srcOrd="7" destOrd="0" presId="urn:microsoft.com/office/officeart/2008/layout/LinedList"/>
    <dgm:cxn modelId="{F4C84E03-F81C-6149-A4AA-E7987ECC2D62}" type="presParOf" srcId="{FE92CAB5-F07E-1F48-A4FB-2D5FB46193DC}" destId="{5271EDBF-BACE-0C4D-B246-5E7BDFED68A1}" srcOrd="0" destOrd="0" presId="urn:microsoft.com/office/officeart/2008/layout/LinedList"/>
    <dgm:cxn modelId="{9A61CBBB-E103-984D-B576-A6C6B4B0D46F}" type="presParOf" srcId="{FE92CAB5-F07E-1F48-A4FB-2D5FB46193DC}" destId="{A67AA540-1804-E044-8149-0D6824F319D6}" srcOrd="1" destOrd="0" presId="urn:microsoft.com/office/officeart/2008/layout/LinedList"/>
    <dgm:cxn modelId="{A5265667-222C-4C4E-8EB3-4E17CE53160E}" type="presParOf" srcId="{4284D67C-2229-0942-88E8-529DCBBB52E9}" destId="{96EDD350-62C5-9A4F-8903-9B329F7E15B8}" srcOrd="8" destOrd="0" presId="urn:microsoft.com/office/officeart/2008/layout/LinedList"/>
    <dgm:cxn modelId="{14F64A44-EE2E-2745-9C58-7D4D613E2778}" type="presParOf" srcId="{4284D67C-2229-0942-88E8-529DCBBB52E9}" destId="{94054DE7-D4A4-604F-8BCB-17010E4FBE4D}" srcOrd="9" destOrd="0" presId="urn:microsoft.com/office/officeart/2008/layout/LinedList"/>
    <dgm:cxn modelId="{FC253ED0-A2AF-C34A-AF54-1DB1D5CFCFB8}" type="presParOf" srcId="{94054DE7-D4A4-604F-8BCB-17010E4FBE4D}" destId="{B134E294-4AE0-FC43-90E3-743C7397316B}" srcOrd="0" destOrd="0" presId="urn:microsoft.com/office/officeart/2008/layout/LinedList"/>
    <dgm:cxn modelId="{4FCC8378-4720-4141-823A-DD0C6AD247A5}" type="presParOf" srcId="{94054DE7-D4A4-604F-8BCB-17010E4FBE4D}" destId="{84613C38-0FB4-4645-822D-88D195877729}" srcOrd="1" destOrd="0" presId="urn:microsoft.com/office/officeart/2008/layout/LinedList"/>
    <dgm:cxn modelId="{D999B7A0-717F-6443-8266-C8F7583A48FF}" type="presParOf" srcId="{4284D67C-2229-0942-88E8-529DCBBB52E9}" destId="{A9D29C44-413B-E549-BCA6-E335A16B0446}" srcOrd="10" destOrd="0" presId="urn:microsoft.com/office/officeart/2008/layout/LinedList"/>
    <dgm:cxn modelId="{259727D1-954B-C54E-95F1-70D101BA114F}" type="presParOf" srcId="{4284D67C-2229-0942-88E8-529DCBBB52E9}" destId="{98C3B756-B729-9B4B-A5D5-25FD586C3236}" srcOrd="11" destOrd="0" presId="urn:microsoft.com/office/officeart/2008/layout/LinedList"/>
    <dgm:cxn modelId="{3C4B7257-4FD1-BE4E-AEC5-F1A4307E32BB}" type="presParOf" srcId="{98C3B756-B729-9B4B-A5D5-25FD586C3236}" destId="{B29ED824-69BC-5F41-A016-D33300A5221C}" srcOrd="0" destOrd="0" presId="urn:microsoft.com/office/officeart/2008/layout/LinedList"/>
    <dgm:cxn modelId="{C2AF92E1-CC6C-FA42-BAB0-9E35F8940E17}" type="presParOf" srcId="{98C3B756-B729-9B4B-A5D5-25FD586C3236}" destId="{60D74CA9-284B-0740-B87D-0FDEE21ADC85}" srcOrd="1" destOrd="0" presId="urn:microsoft.com/office/officeart/2008/layout/Lin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85DF56-7C05-453A-9C84-C57EC497DAF6}" type="doc">
      <dgm:prSet loTypeId="urn:microsoft.com/office/officeart/2005/8/layout/default#1" loCatId="list" qsTypeId="urn:microsoft.com/office/officeart/2005/8/quickstyle/simple4" qsCatId="simple" csTypeId="urn:microsoft.com/office/officeart/2005/8/colors/accent2_2" csCatId="accent2"/>
      <dgm:spPr/>
      <dgm:t>
        <a:bodyPr/>
        <a:lstStyle/>
        <a:p>
          <a:endParaRPr lang="en-US"/>
        </a:p>
      </dgm:t>
    </dgm:pt>
    <dgm:pt modelId="{EFBED5B5-1F40-435A-9D38-689694550794}">
      <dgm:prSet/>
      <dgm:spPr/>
      <dgm:t>
        <a:bodyPr/>
        <a:lstStyle/>
        <a:p>
          <a:r>
            <a:rPr lang="en-US" dirty="0"/>
            <a:t>1. Group decision-making in a time of crisis</a:t>
          </a:r>
        </a:p>
      </dgm:t>
    </dgm:pt>
    <dgm:pt modelId="{11CA7306-A796-4D21-95AA-693832455424}" type="parTrans" cxnId="{D8156F81-266D-41AD-90BE-8561551811C4}">
      <dgm:prSet/>
      <dgm:spPr/>
      <dgm:t>
        <a:bodyPr/>
        <a:lstStyle/>
        <a:p>
          <a:endParaRPr lang="en-US"/>
        </a:p>
      </dgm:t>
    </dgm:pt>
    <dgm:pt modelId="{A317F6CB-DD9B-4753-83F9-4964CE936AFB}" type="sibTrans" cxnId="{D8156F81-266D-41AD-90BE-8561551811C4}">
      <dgm:prSet/>
      <dgm:spPr/>
      <dgm:t>
        <a:bodyPr/>
        <a:lstStyle/>
        <a:p>
          <a:endParaRPr lang="en-US"/>
        </a:p>
      </dgm:t>
    </dgm:pt>
    <dgm:pt modelId="{F2555423-C0C3-479F-9B1A-2E9359957FB9}">
      <dgm:prSet/>
      <dgm:spPr/>
      <dgm:t>
        <a:bodyPr/>
        <a:lstStyle/>
        <a:p>
          <a:r>
            <a:rPr lang="en-US" dirty="0"/>
            <a:t>2. Election</a:t>
          </a:r>
        </a:p>
      </dgm:t>
    </dgm:pt>
    <dgm:pt modelId="{CB8A3A59-5316-450C-85A5-00FD09864D50}" type="parTrans" cxnId="{6AFBB9E2-3C88-4EA5-9624-9762196853FC}">
      <dgm:prSet/>
      <dgm:spPr/>
      <dgm:t>
        <a:bodyPr/>
        <a:lstStyle/>
        <a:p>
          <a:endParaRPr lang="en-US"/>
        </a:p>
      </dgm:t>
    </dgm:pt>
    <dgm:pt modelId="{9B8BF070-7E56-46C9-9533-0E7F8D828B0A}" type="sibTrans" cxnId="{6AFBB9E2-3C88-4EA5-9624-9762196853FC}">
      <dgm:prSet/>
      <dgm:spPr/>
      <dgm:t>
        <a:bodyPr/>
        <a:lstStyle/>
        <a:p>
          <a:endParaRPr lang="en-US"/>
        </a:p>
      </dgm:t>
    </dgm:pt>
    <dgm:pt modelId="{C7E6A3A1-20BC-4168-B4F6-66F8C98F9FF5}">
      <dgm:prSet/>
      <dgm:spPr/>
      <dgm:t>
        <a:bodyPr/>
        <a:lstStyle/>
        <a:p>
          <a:r>
            <a:rPr lang="en-US" dirty="0"/>
            <a:t>3. Recreated historical debate</a:t>
          </a:r>
        </a:p>
      </dgm:t>
    </dgm:pt>
    <dgm:pt modelId="{AFCC36D3-3D59-43A8-901F-797CD9D5C472}" type="parTrans" cxnId="{69932BD3-DB1C-4CDE-AE01-17C7B7A9A643}">
      <dgm:prSet/>
      <dgm:spPr/>
      <dgm:t>
        <a:bodyPr/>
        <a:lstStyle/>
        <a:p>
          <a:endParaRPr lang="en-US"/>
        </a:p>
      </dgm:t>
    </dgm:pt>
    <dgm:pt modelId="{31188CC4-8787-459D-8B08-94A4D0591B6E}" type="sibTrans" cxnId="{69932BD3-DB1C-4CDE-AE01-17C7B7A9A643}">
      <dgm:prSet/>
      <dgm:spPr/>
      <dgm:t>
        <a:bodyPr/>
        <a:lstStyle/>
        <a:p>
          <a:endParaRPr lang="en-US"/>
        </a:p>
      </dgm:t>
    </dgm:pt>
    <dgm:pt modelId="{D8149340-ABE3-4AFB-AF3E-326AD0A69128}">
      <dgm:prSet/>
      <dgm:spPr/>
      <dgm:t>
        <a:bodyPr/>
        <a:lstStyle/>
        <a:p>
          <a:r>
            <a:rPr lang="en-US" dirty="0"/>
            <a:t>4. Recreated historical trial</a:t>
          </a:r>
        </a:p>
      </dgm:t>
    </dgm:pt>
    <dgm:pt modelId="{CABD45BC-FDCF-4C8F-AB9A-790BEC94C31E}" type="parTrans" cxnId="{7348F86D-02E2-43FB-A6E8-976CF7271F14}">
      <dgm:prSet/>
      <dgm:spPr/>
      <dgm:t>
        <a:bodyPr/>
        <a:lstStyle/>
        <a:p>
          <a:endParaRPr lang="en-US"/>
        </a:p>
      </dgm:t>
    </dgm:pt>
    <dgm:pt modelId="{EFE3F252-5808-4944-8206-BCF8ED1CBD60}" type="sibTrans" cxnId="{7348F86D-02E2-43FB-A6E8-976CF7271F14}">
      <dgm:prSet/>
      <dgm:spPr/>
      <dgm:t>
        <a:bodyPr/>
        <a:lstStyle/>
        <a:p>
          <a:endParaRPr lang="en-US"/>
        </a:p>
      </dgm:t>
    </dgm:pt>
    <dgm:pt modelId="{22785584-B516-4186-BBD9-0B5C12EEE614}">
      <dgm:prSet/>
      <dgm:spPr/>
      <dgm:t>
        <a:bodyPr/>
        <a:lstStyle/>
        <a:p>
          <a:r>
            <a:rPr lang="en-US" dirty="0"/>
            <a:t>5. Social drama</a:t>
          </a:r>
        </a:p>
      </dgm:t>
    </dgm:pt>
    <dgm:pt modelId="{64C7DD52-9EE9-441E-AA49-195E5221D4A1}" type="parTrans" cxnId="{ADC47957-395F-4DB0-A0DF-00A0B33302DD}">
      <dgm:prSet/>
      <dgm:spPr/>
      <dgm:t>
        <a:bodyPr/>
        <a:lstStyle/>
        <a:p>
          <a:endParaRPr lang="en-US"/>
        </a:p>
      </dgm:t>
    </dgm:pt>
    <dgm:pt modelId="{4A7AA81B-8548-46CF-8CA4-1A6640CD4734}" type="sibTrans" cxnId="{ADC47957-395F-4DB0-A0DF-00A0B33302DD}">
      <dgm:prSet/>
      <dgm:spPr/>
      <dgm:t>
        <a:bodyPr/>
        <a:lstStyle/>
        <a:p>
          <a:endParaRPr lang="en-US"/>
        </a:p>
      </dgm:t>
    </dgm:pt>
    <dgm:pt modelId="{C504D788-5ABA-4AA0-9645-E09F22695EFE}">
      <dgm:prSet/>
      <dgm:spPr/>
      <dgm:t>
        <a:bodyPr/>
        <a:lstStyle/>
        <a:p>
          <a:r>
            <a:rPr lang="en-US" dirty="0"/>
            <a:t>6. War game</a:t>
          </a:r>
        </a:p>
      </dgm:t>
    </dgm:pt>
    <dgm:pt modelId="{E9416827-60A3-4DA2-8EBC-2FC339CC7D3C}" type="parTrans" cxnId="{18F4AA46-66B1-4021-8F0C-ABA351CC7EBD}">
      <dgm:prSet/>
      <dgm:spPr/>
      <dgm:t>
        <a:bodyPr/>
        <a:lstStyle/>
        <a:p>
          <a:endParaRPr lang="en-US"/>
        </a:p>
      </dgm:t>
    </dgm:pt>
    <dgm:pt modelId="{3CE49915-61EE-43D9-BD4F-3F937998ED23}" type="sibTrans" cxnId="{18F4AA46-66B1-4021-8F0C-ABA351CC7EBD}">
      <dgm:prSet/>
      <dgm:spPr/>
      <dgm:t>
        <a:bodyPr/>
        <a:lstStyle/>
        <a:p>
          <a:endParaRPr lang="en-US"/>
        </a:p>
      </dgm:t>
    </dgm:pt>
    <dgm:pt modelId="{3CCFCA77-52C2-4DDB-B347-A375D13667ED}">
      <dgm:prSet/>
      <dgm:spPr/>
      <dgm:t>
        <a:bodyPr/>
        <a:lstStyle/>
        <a:p>
          <a:r>
            <a:rPr lang="en-US" dirty="0"/>
            <a:t>7. Constitutional convention </a:t>
          </a:r>
        </a:p>
      </dgm:t>
    </dgm:pt>
    <dgm:pt modelId="{3D220023-53E0-4D53-B480-DDD7EB8C3394}" type="parTrans" cxnId="{BA4EE11A-E165-4737-B026-25257E8E8E59}">
      <dgm:prSet/>
      <dgm:spPr/>
      <dgm:t>
        <a:bodyPr/>
        <a:lstStyle/>
        <a:p>
          <a:endParaRPr lang="en-US"/>
        </a:p>
      </dgm:t>
    </dgm:pt>
    <dgm:pt modelId="{1ED31345-4C08-4AF6-8199-ABAC531A4CFA}" type="sibTrans" cxnId="{BA4EE11A-E165-4737-B026-25257E8E8E59}">
      <dgm:prSet/>
      <dgm:spPr/>
      <dgm:t>
        <a:bodyPr/>
        <a:lstStyle/>
        <a:p>
          <a:endParaRPr lang="en-US"/>
        </a:p>
      </dgm:t>
    </dgm:pt>
    <dgm:pt modelId="{A0930B47-EE7A-49D7-9670-0694496D8EEE}">
      <dgm:prSet/>
      <dgm:spPr/>
      <dgm:t>
        <a:bodyPr/>
        <a:lstStyle/>
        <a:p>
          <a:r>
            <a:rPr lang="en-US" dirty="0"/>
            <a:t>8. Model United Nations or mock legislature</a:t>
          </a:r>
        </a:p>
      </dgm:t>
    </dgm:pt>
    <dgm:pt modelId="{82F4582D-4AE5-45DE-BAE1-BE7C9647575B}" type="parTrans" cxnId="{141C2708-35A4-4CA9-AE0A-22318BF7B6DD}">
      <dgm:prSet/>
      <dgm:spPr/>
      <dgm:t>
        <a:bodyPr/>
        <a:lstStyle/>
        <a:p>
          <a:endParaRPr lang="en-US"/>
        </a:p>
      </dgm:t>
    </dgm:pt>
    <dgm:pt modelId="{7F93059A-7C69-4952-89EA-6CEAA189655D}" type="sibTrans" cxnId="{141C2708-35A4-4CA9-AE0A-22318BF7B6DD}">
      <dgm:prSet/>
      <dgm:spPr/>
      <dgm:t>
        <a:bodyPr/>
        <a:lstStyle/>
        <a:p>
          <a:endParaRPr lang="en-US"/>
        </a:p>
      </dgm:t>
    </dgm:pt>
    <dgm:pt modelId="{6CEE274F-6EBF-4269-A4C6-2706344263BE}">
      <dgm:prSet/>
      <dgm:spPr/>
      <dgm:t>
        <a:bodyPr/>
        <a:lstStyle/>
        <a:p>
          <a:r>
            <a:rPr lang="en-US" dirty="0"/>
            <a:t>9. Historical trading game</a:t>
          </a:r>
        </a:p>
      </dgm:t>
    </dgm:pt>
    <dgm:pt modelId="{051CC8A0-41C1-455C-95AD-490C031DD6F2}" type="parTrans" cxnId="{094B2601-10F3-4C80-892D-A7BCC1D486F1}">
      <dgm:prSet/>
      <dgm:spPr/>
      <dgm:t>
        <a:bodyPr/>
        <a:lstStyle/>
        <a:p>
          <a:endParaRPr lang="en-US"/>
        </a:p>
      </dgm:t>
    </dgm:pt>
    <dgm:pt modelId="{E8976072-3C8A-40A1-A6FB-A7ED8A9403AE}" type="sibTrans" cxnId="{094B2601-10F3-4C80-892D-A7BCC1D486F1}">
      <dgm:prSet/>
      <dgm:spPr/>
      <dgm:t>
        <a:bodyPr/>
        <a:lstStyle/>
        <a:p>
          <a:endParaRPr lang="en-US"/>
        </a:p>
      </dgm:t>
    </dgm:pt>
    <dgm:pt modelId="{EB5E3103-42E8-42A8-9817-0CDA705499CE}">
      <dgm:prSet/>
      <dgm:spPr/>
      <dgm:t>
        <a:bodyPr/>
        <a:lstStyle/>
        <a:p>
          <a:r>
            <a:rPr lang="en-US" dirty="0"/>
            <a:t>10. Imaginary historical letter, diary, proposal, treaty, etc.</a:t>
          </a:r>
        </a:p>
      </dgm:t>
    </dgm:pt>
    <dgm:pt modelId="{9844A215-7632-46CF-96C8-7E5693A775F0}" type="parTrans" cxnId="{5373729C-5B0D-43EE-B6BF-AC464983A525}">
      <dgm:prSet/>
      <dgm:spPr/>
      <dgm:t>
        <a:bodyPr/>
        <a:lstStyle/>
        <a:p>
          <a:endParaRPr lang="en-US"/>
        </a:p>
      </dgm:t>
    </dgm:pt>
    <dgm:pt modelId="{460921CD-B8DE-44BC-90DC-C5E22CBD53D7}" type="sibTrans" cxnId="{5373729C-5B0D-43EE-B6BF-AC464983A525}">
      <dgm:prSet/>
      <dgm:spPr/>
      <dgm:t>
        <a:bodyPr/>
        <a:lstStyle/>
        <a:p>
          <a:endParaRPr lang="en-US"/>
        </a:p>
      </dgm:t>
    </dgm:pt>
    <dgm:pt modelId="{E7DBDE22-9AE8-4DF4-B473-F872528E21F2}">
      <dgm:prSet/>
      <dgm:spPr/>
      <dgm:t>
        <a:bodyPr/>
        <a:lstStyle/>
        <a:p>
          <a:r>
            <a:rPr lang="en-US" dirty="0"/>
            <a:t>11. A creative project with historical themes such as a newspaper, cartoon, board game, play, film, or TV show</a:t>
          </a:r>
        </a:p>
      </dgm:t>
    </dgm:pt>
    <dgm:pt modelId="{12ECAD1F-3FED-4678-A023-F4B301617BD6}" type="parTrans" cxnId="{10B35163-EF9C-4AD5-AAA9-3AC3515D20E7}">
      <dgm:prSet/>
      <dgm:spPr/>
      <dgm:t>
        <a:bodyPr/>
        <a:lstStyle/>
        <a:p>
          <a:endParaRPr lang="en-US"/>
        </a:p>
      </dgm:t>
    </dgm:pt>
    <dgm:pt modelId="{2019A2F1-D0A2-4831-9B4B-375A17FD929C}" type="sibTrans" cxnId="{10B35163-EF9C-4AD5-AAA9-3AC3515D20E7}">
      <dgm:prSet/>
      <dgm:spPr/>
      <dgm:t>
        <a:bodyPr/>
        <a:lstStyle/>
        <a:p>
          <a:endParaRPr lang="en-US"/>
        </a:p>
      </dgm:t>
    </dgm:pt>
    <dgm:pt modelId="{DC9D740A-DED6-4E43-9995-E6E1A469957F}" type="pres">
      <dgm:prSet presAssocID="{AD85DF56-7C05-453A-9C84-C57EC497DAF6}" presName="diagram" presStyleCnt="0">
        <dgm:presLayoutVars>
          <dgm:dir/>
          <dgm:resizeHandles val="exact"/>
        </dgm:presLayoutVars>
      </dgm:prSet>
      <dgm:spPr/>
      <dgm:t>
        <a:bodyPr/>
        <a:lstStyle/>
        <a:p>
          <a:endParaRPr lang="en-US"/>
        </a:p>
      </dgm:t>
    </dgm:pt>
    <dgm:pt modelId="{7EE689B5-EF1B-E243-9515-BF52FD450624}" type="pres">
      <dgm:prSet presAssocID="{EFBED5B5-1F40-435A-9D38-689694550794}" presName="node" presStyleLbl="node1" presStyleIdx="0" presStyleCnt="11">
        <dgm:presLayoutVars>
          <dgm:bulletEnabled val="1"/>
        </dgm:presLayoutVars>
      </dgm:prSet>
      <dgm:spPr/>
      <dgm:t>
        <a:bodyPr/>
        <a:lstStyle/>
        <a:p>
          <a:endParaRPr lang="en-US"/>
        </a:p>
      </dgm:t>
    </dgm:pt>
    <dgm:pt modelId="{53DBF62B-E9F1-494C-824E-8B92AB49B745}" type="pres">
      <dgm:prSet presAssocID="{A317F6CB-DD9B-4753-83F9-4964CE936AFB}" presName="sibTrans" presStyleCnt="0"/>
      <dgm:spPr/>
    </dgm:pt>
    <dgm:pt modelId="{95C79D9F-E7C6-9A4F-B03D-2D07559B567D}" type="pres">
      <dgm:prSet presAssocID="{F2555423-C0C3-479F-9B1A-2E9359957FB9}" presName="node" presStyleLbl="node1" presStyleIdx="1" presStyleCnt="11">
        <dgm:presLayoutVars>
          <dgm:bulletEnabled val="1"/>
        </dgm:presLayoutVars>
      </dgm:prSet>
      <dgm:spPr/>
      <dgm:t>
        <a:bodyPr/>
        <a:lstStyle/>
        <a:p>
          <a:endParaRPr lang="en-US"/>
        </a:p>
      </dgm:t>
    </dgm:pt>
    <dgm:pt modelId="{FDCC1193-007C-A642-8845-08FDC7880AA0}" type="pres">
      <dgm:prSet presAssocID="{9B8BF070-7E56-46C9-9533-0E7F8D828B0A}" presName="sibTrans" presStyleCnt="0"/>
      <dgm:spPr/>
    </dgm:pt>
    <dgm:pt modelId="{38166099-C8A7-4249-AFC4-DBAF9F67EC2A}" type="pres">
      <dgm:prSet presAssocID="{C7E6A3A1-20BC-4168-B4F6-66F8C98F9FF5}" presName="node" presStyleLbl="node1" presStyleIdx="2" presStyleCnt="11">
        <dgm:presLayoutVars>
          <dgm:bulletEnabled val="1"/>
        </dgm:presLayoutVars>
      </dgm:prSet>
      <dgm:spPr/>
      <dgm:t>
        <a:bodyPr/>
        <a:lstStyle/>
        <a:p>
          <a:endParaRPr lang="en-US"/>
        </a:p>
      </dgm:t>
    </dgm:pt>
    <dgm:pt modelId="{9CC1E2C2-F241-214D-89B3-9DDD042197D8}" type="pres">
      <dgm:prSet presAssocID="{31188CC4-8787-459D-8B08-94A4D0591B6E}" presName="sibTrans" presStyleCnt="0"/>
      <dgm:spPr/>
    </dgm:pt>
    <dgm:pt modelId="{0DF1D589-5D19-5E40-899A-838F6711EE40}" type="pres">
      <dgm:prSet presAssocID="{D8149340-ABE3-4AFB-AF3E-326AD0A69128}" presName="node" presStyleLbl="node1" presStyleIdx="3" presStyleCnt="11">
        <dgm:presLayoutVars>
          <dgm:bulletEnabled val="1"/>
        </dgm:presLayoutVars>
      </dgm:prSet>
      <dgm:spPr/>
      <dgm:t>
        <a:bodyPr/>
        <a:lstStyle/>
        <a:p>
          <a:endParaRPr lang="en-US"/>
        </a:p>
      </dgm:t>
    </dgm:pt>
    <dgm:pt modelId="{F67C1FB6-1A9C-684E-A5D9-3D965C51739A}" type="pres">
      <dgm:prSet presAssocID="{EFE3F252-5808-4944-8206-BCF8ED1CBD60}" presName="sibTrans" presStyleCnt="0"/>
      <dgm:spPr/>
    </dgm:pt>
    <dgm:pt modelId="{43BAB777-A8C7-5F4C-A756-EFFF2377C821}" type="pres">
      <dgm:prSet presAssocID="{22785584-B516-4186-BBD9-0B5C12EEE614}" presName="node" presStyleLbl="node1" presStyleIdx="4" presStyleCnt="11">
        <dgm:presLayoutVars>
          <dgm:bulletEnabled val="1"/>
        </dgm:presLayoutVars>
      </dgm:prSet>
      <dgm:spPr/>
      <dgm:t>
        <a:bodyPr/>
        <a:lstStyle/>
        <a:p>
          <a:endParaRPr lang="en-US"/>
        </a:p>
      </dgm:t>
    </dgm:pt>
    <dgm:pt modelId="{8F60689F-4C86-CB44-80A0-4A164BEB7B79}" type="pres">
      <dgm:prSet presAssocID="{4A7AA81B-8548-46CF-8CA4-1A6640CD4734}" presName="sibTrans" presStyleCnt="0"/>
      <dgm:spPr/>
    </dgm:pt>
    <dgm:pt modelId="{93AFB5BF-C265-6448-8CBC-9F83E480A6F1}" type="pres">
      <dgm:prSet presAssocID="{C504D788-5ABA-4AA0-9645-E09F22695EFE}" presName="node" presStyleLbl="node1" presStyleIdx="5" presStyleCnt="11">
        <dgm:presLayoutVars>
          <dgm:bulletEnabled val="1"/>
        </dgm:presLayoutVars>
      </dgm:prSet>
      <dgm:spPr/>
      <dgm:t>
        <a:bodyPr/>
        <a:lstStyle/>
        <a:p>
          <a:endParaRPr lang="en-US"/>
        </a:p>
      </dgm:t>
    </dgm:pt>
    <dgm:pt modelId="{C60991F1-62B6-014E-9049-332413432051}" type="pres">
      <dgm:prSet presAssocID="{3CE49915-61EE-43D9-BD4F-3F937998ED23}" presName="sibTrans" presStyleCnt="0"/>
      <dgm:spPr/>
    </dgm:pt>
    <dgm:pt modelId="{F53EC3A9-7C99-2344-B5E6-54F91492FA37}" type="pres">
      <dgm:prSet presAssocID="{3CCFCA77-52C2-4DDB-B347-A375D13667ED}" presName="node" presStyleLbl="node1" presStyleIdx="6" presStyleCnt="11">
        <dgm:presLayoutVars>
          <dgm:bulletEnabled val="1"/>
        </dgm:presLayoutVars>
      </dgm:prSet>
      <dgm:spPr/>
      <dgm:t>
        <a:bodyPr/>
        <a:lstStyle/>
        <a:p>
          <a:endParaRPr lang="en-US"/>
        </a:p>
      </dgm:t>
    </dgm:pt>
    <dgm:pt modelId="{C0CA7923-7704-9141-87C3-96A0DE39B29A}" type="pres">
      <dgm:prSet presAssocID="{1ED31345-4C08-4AF6-8199-ABAC531A4CFA}" presName="sibTrans" presStyleCnt="0"/>
      <dgm:spPr/>
    </dgm:pt>
    <dgm:pt modelId="{099B59BA-B3F1-7342-913B-EAF359410029}" type="pres">
      <dgm:prSet presAssocID="{A0930B47-EE7A-49D7-9670-0694496D8EEE}" presName="node" presStyleLbl="node1" presStyleIdx="7" presStyleCnt="11">
        <dgm:presLayoutVars>
          <dgm:bulletEnabled val="1"/>
        </dgm:presLayoutVars>
      </dgm:prSet>
      <dgm:spPr/>
      <dgm:t>
        <a:bodyPr/>
        <a:lstStyle/>
        <a:p>
          <a:endParaRPr lang="en-US"/>
        </a:p>
      </dgm:t>
    </dgm:pt>
    <dgm:pt modelId="{12FF6DEF-89BD-F44A-B67A-EACFA4CCCEC4}" type="pres">
      <dgm:prSet presAssocID="{7F93059A-7C69-4952-89EA-6CEAA189655D}" presName="sibTrans" presStyleCnt="0"/>
      <dgm:spPr/>
    </dgm:pt>
    <dgm:pt modelId="{7BC6CE95-58C2-F248-A318-A1C8863B0AC3}" type="pres">
      <dgm:prSet presAssocID="{6CEE274F-6EBF-4269-A4C6-2706344263BE}" presName="node" presStyleLbl="node1" presStyleIdx="8" presStyleCnt="11">
        <dgm:presLayoutVars>
          <dgm:bulletEnabled val="1"/>
        </dgm:presLayoutVars>
      </dgm:prSet>
      <dgm:spPr/>
      <dgm:t>
        <a:bodyPr/>
        <a:lstStyle/>
        <a:p>
          <a:endParaRPr lang="en-US"/>
        </a:p>
      </dgm:t>
    </dgm:pt>
    <dgm:pt modelId="{33653162-F6FB-7440-B92E-8BF76D000749}" type="pres">
      <dgm:prSet presAssocID="{E8976072-3C8A-40A1-A6FB-A7ED8A9403AE}" presName="sibTrans" presStyleCnt="0"/>
      <dgm:spPr/>
    </dgm:pt>
    <dgm:pt modelId="{AEC548AD-F94F-2042-967A-3781798B6801}" type="pres">
      <dgm:prSet presAssocID="{EB5E3103-42E8-42A8-9817-0CDA705499CE}" presName="node" presStyleLbl="node1" presStyleIdx="9" presStyleCnt="11">
        <dgm:presLayoutVars>
          <dgm:bulletEnabled val="1"/>
        </dgm:presLayoutVars>
      </dgm:prSet>
      <dgm:spPr/>
      <dgm:t>
        <a:bodyPr/>
        <a:lstStyle/>
        <a:p>
          <a:endParaRPr lang="en-US"/>
        </a:p>
      </dgm:t>
    </dgm:pt>
    <dgm:pt modelId="{6C7096BF-768C-2A42-BF98-E9E5FF7B8ABD}" type="pres">
      <dgm:prSet presAssocID="{460921CD-B8DE-44BC-90DC-C5E22CBD53D7}" presName="sibTrans" presStyleCnt="0"/>
      <dgm:spPr/>
    </dgm:pt>
    <dgm:pt modelId="{D1A55E51-895A-1D45-953C-B1F523486857}" type="pres">
      <dgm:prSet presAssocID="{E7DBDE22-9AE8-4DF4-B473-F872528E21F2}" presName="node" presStyleLbl="node1" presStyleIdx="10" presStyleCnt="11">
        <dgm:presLayoutVars>
          <dgm:bulletEnabled val="1"/>
        </dgm:presLayoutVars>
      </dgm:prSet>
      <dgm:spPr/>
      <dgm:t>
        <a:bodyPr/>
        <a:lstStyle/>
        <a:p>
          <a:endParaRPr lang="en-US"/>
        </a:p>
      </dgm:t>
    </dgm:pt>
  </dgm:ptLst>
  <dgm:cxnLst>
    <dgm:cxn modelId="{10B35163-EF9C-4AD5-AAA9-3AC3515D20E7}" srcId="{AD85DF56-7C05-453A-9C84-C57EC497DAF6}" destId="{E7DBDE22-9AE8-4DF4-B473-F872528E21F2}" srcOrd="10" destOrd="0" parTransId="{12ECAD1F-3FED-4678-A023-F4B301617BD6}" sibTransId="{2019A2F1-D0A2-4831-9B4B-375A17FD929C}"/>
    <dgm:cxn modelId="{1E265698-99EE-7041-9C49-8BD597A2D286}" type="presOf" srcId="{A0930B47-EE7A-49D7-9670-0694496D8EEE}" destId="{099B59BA-B3F1-7342-913B-EAF359410029}" srcOrd="0" destOrd="0" presId="urn:microsoft.com/office/officeart/2005/8/layout/default#1"/>
    <dgm:cxn modelId="{69932BD3-DB1C-4CDE-AE01-17C7B7A9A643}" srcId="{AD85DF56-7C05-453A-9C84-C57EC497DAF6}" destId="{C7E6A3A1-20BC-4168-B4F6-66F8C98F9FF5}" srcOrd="2" destOrd="0" parTransId="{AFCC36D3-3D59-43A8-901F-797CD9D5C472}" sibTransId="{31188CC4-8787-459D-8B08-94A4D0591B6E}"/>
    <dgm:cxn modelId="{3A326883-62EB-A843-BA6B-F393A91C42D4}" type="presOf" srcId="{22785584-B516-4186-BBD9-0B5C12EEE614}" destId="{43BAB777-A8C7-5F4C-A756-EFFF2377C821}" srcOrd="0" destOrd="0" presId="urn:microsoft.com/office/officeart/2005/8/layout/default#1"/>
    <dgm:cxn modelId="{ADC47957-395F-4DB0-A0DF-00A0B33302DD}" srcId="{AD85DF56-7C05-453A-9C84-C57EC497DAF6}" destId="{22785584-B516-4186-BBD9-0B5C12EEE614}" srcOrd="4" destOrd="0" parTransId="{64C7DD52-9EE9-441E-AA49-195E5221D4A1}" sibTransId="{4A7AA81B-8548-46CF-8CA4-1A6640CD4734}"/>
    <dgm:cxn modelId="{6AFBB9E2-3C88-4EA5-9624-9762196853FC}" srcId="{AD85DF56-7C05-453A-9C84-C57EC497DAF6}" destId="{F2555423-C0C3-479F-9B1A-2E9359957FB9}" srcOrd="1" destOrd="0" parTransId="{CB8A3A59-5316-450C-85A5-00FD09864D50}" sibTransId="{9B8BF070-7E56-46C9-9533-0E7F8D828B0A}"/>
    <dgm:cxn modelId="{BA4EE11A-E165-4737-B026-25257E8E8E59}" srcId="{AD85DF56-7C05-453A-9C84-C57EC497DAF6}" destId="{3CCFCA77-52C2-4DDB-B347-A375D13667ED}" srcOrd="6" destOrd="0" parTransId="{3D220023-53E0-4D53-B480-DDD7EB8C3394}" sibTransId="{1ED31345-4C08-4AF6-8199-ABAC531A4CFA}"/>
    <dgm:cxn modelId="{CA5B40A3-55E0-5145-87A1-71801D8610BE}" type="presOf" srcId="{F2555423-C0C3-479F-9B1A-2E9359957FB9}" destId="{95C79D9F-E7C6-9A4F-B03D-2D07559B567D}" srcOrd="0" destOrd="0" presId="urn:microsoft.com/office/officeart/2005/8/layout/default#1"/>
    <dgm:cxn modelId="{3009F78E-DCD8-4F48-BB9A-089ED9CC38C8}" type="presOf" srcId="{C7E6A3A1-20BC-4168-B4F6-66F8C98F9FF5}" destId="{38166099-C8A7-4249-AFC4-DBAF9F67EC2A}" srcOrd="0" destOrd="0" presId="urn:microsoft.com/office/officeart/2005/8/layout/default#1"/>
    <dgm:cxn modelId="{3BE48805-88B7-E946-8133-4656534EC414}" type="presOf" srcId="{D8149340-ABE3-4AFB-AF3E-326AD0A69128}" destId="{0DF1D589-5D19-5E40-899A-838F6711EE40}" srcOrd="0" destOrd="0" presId="urn:microsoft.com/office/officeart/2005/8/layout/default#1"/>
    <dgm:cxn modelId="{5373729C-5B0D-43EE-B6BF-AC464983A525}" srcId="{AD85DF56-7C05-453A-9C84-C57EC497DAF6}" destId="{EB5E3103-42E8-42A8-9817-0CDA705499CE}" srcOrd="9" destOrd="0" parTransId="{9844A215-7632-46CF-96C8-7E5693A775F0}" sibTransId="{460921CD-B8DE-44BC-90DC-C5E22CBD53D7}"/>
    <dgm:cxn modelId="{176AEAA3-2D5A-5F4C-BBD6-51EAF29FCDEC}" type="presOf" srcId="{AD85DF56-7C05-453A-9C84-C57EC497DAF6}" destId="{DC9D740A-DED6-4E43-9995-E6E1A469957F}" srcOrd="0" destOrd="0" presId="urn:microsoft.com/office/officeart/2005/8/layout/default#1"/>
    <dgm:cxn modelId="{B15A8A0D-2A28-AA41-99D2-6F20F37864EA}" type="presOf" srcId="{6CEE274F-6EBF-4269-A4C6-2706344263BE}" destId="{7BC6CE95-58C2-F248-A318-A1C8863B0AC3}" srcOrd="0" destOrd="0" presId="urn:microsoft.com/office/officeart/2005/8/layout/default#1"/>
    <dgm:cxn modelId="{D10B005B-F718-9E44-A335-CE1A1477F887}" type="presOf" srcId="{E7DBDE22-9AE8-4DF4-B473-F872528E21F2}" destId="{D1A55E51-895A-1D45-953C-B1F523486857}" srcOrd="0" destOrd="0" presId="urn:microsoft.com/office/officeart/2005/8/layout/default#1"/>
    <dgm:cxn modelId="{7348F86D-02E2-43FB-A6E8-976CF7271F14}" srcId="{AD85DF56-7C05-453A-9C84-C57EC497DAF6}" destId="{D8149340-ABE3-4AFB-AF3E-326AD0A69128}" srcOrd="3" destOrd="0" parTransId="{CABD45BC-FDCF-4C8F-AB9A-790BEC94C31E}" sibTransId="{EFE3F252-5808-4944-8206-BCF8ED1CBD60}"/>
    <dgm:cxn modelId="{18F4AA46-66B1-4021-8F0C-ABA351CC7EBD}" srcId="{AD85DF56-7C05-453A-9C84-C57EC497DAF6}" destId="{C504D788-5ABA-4AA0-9645-E09F22695EFE}" srcOrd="5" destOrd="0" parTransId="{E9416827-60A3-4DA2-8EBC-2FC339CC7D3C}" sibTransId="{3CE49915-61EE-43D9-BD4F-3F937998ED23}"/>
    <dgm:cxn modelId="{F9E5515B-0E72-8644-BBFC-05A1A9AB0947}" type="presOf" srcId="{3CCFCA77-52C2-4DDB-B347-A375D13667ED}" destId="{F53EC3A9-7C99-2344-B5E6-54F91492FA37}" srcOrd="0" destOrd="0" presId="urn:microsoft.com/office/officeart/2005/8/layout/default#1"/>
    <dgm:cxn modelId="{D8156F81-266D-41AD-90BE-8561551811C4}" srcId="{AD85DF56-7C05-453A-9C84-C57EC497DAF6}" destId="{EFBED5B5-1F40-435A-9D38-689694550794}" srcOrd="0" destOrd="0" parTransId="{11CA7306-A796-4D21-95AA-693832455424}" sibTransId="{A317F6CB-DD9B-4753-83F9-4964CE936AFB}"/>
    <dgm:cxn modelId="{094B2601-10F3-4C80-892D-A7BCC1D486F1}" srcId="{AD85DF56-7C05-453A-9C84-C57EC497DAF6}" destId="{6CEE274F-6EBF-4269-A4C6-2706344263BE}" srcOrd="8" destOrd="0" parTransId="{051CC8A0-41C1-455C-95AD-490C031DD6F2}" sibTransId="{E8976072-3C8A-40A1-A6FB-A7ED8A9403AE}"/>
    <dgm:cxn modelId="{DAED33AC-D192-464E-895A-EFF98C41533B}" type="presOf" srcId="{EB5E3103-42E8-42A8-9817-0CDA705499CE}" destId="{AEC548AD-F94F-2042-967A-3781798B6801}" srcOrd="0" destOrd="0" presId="urn:microsoft.com/office/officeart/2005/8/layout/default#1"/>
    <dgm:cxn modelId="{141C2708-35A4-4CA9-AE0A-22318BF7B6DD}" srcId="{AD85DF56-7C05-453A-9C84-C57EC497DAF6}" destId="{A0930B47-EE7A-49D7-9670-0694496D8EEE}" srcOrd="7" destOrd="0" parTransId="{82F4582D-4AE5-45DE-BAE1-BE7C9647575B}" sibTransId="{7F93059A-7C69-4952-89EA-6CEAA189655D}"/>
    <dgm:cxn modelId="{AF200373-F36C-C246-B197-33B28E86B21B}" type="presOf" srcId="{EFBED5B5-1F40-435A-9D38-689694550794}" destId="{7EE689B5-EF1B-E243-9515-BF52FD450624}" srcOrd="0" destOrd="0" presId="urn:microsoft.com/office/officeart/2005/8/layout/default#1"/>
    <dgm:cxn modelId="{7E80F805-F883-7745-888F-09CBF73EF0D7}" type="presOf" srcId="{C504D788-5ABA-4AA0-9645-E09F22695EFE}" destId="{93AFB5BF-C265-6448-8CBC-9F83E480A6F1}" srcOrd="0" destOrd="0" presId="urn:microsoft.com/office/officeart/2005/8/layout/default#1"/>
    <dgm:cxn modelId="{296DA9F6-50D0-7242-A4E2-61243635A1A3}" type="presParOf" srcId="{DC9D740A-DED6-4E43-9995-E6E1A469957F}" destId="{7EE689B5-EF1B-E243-9515-BF52FD450624}" srcOrd="0" destOrd="0" presId="urn:microsoft.com/office/officeart/2005/8/layout/default#1"/>
    <dgm:cxn modelId="{AC54B023-63FC-7242-840B-8DF29FF1DA2A}" type="presParOf" srcId="{DC9D740A-DED6-4E43-9995-E6E1A469957F}" destId="{53DBF62B-E9F1-494C-824E-8B92AB49B745}" srcOrd="1" destOrd="0" presId="urn:microsoft.com/office/officeart/2005/8/layout/default#1"/>
    <dgm:cxn modelId="{203040AC-8D4D-D44F-9C40-35BFCDB70106}" type="presParOf" srcId="{DC9D740A-DED6-4E43-9995-E6E1A469957F}" destId="{95C79D9F-E7C6-9A4F-B03D-2D07559B567D}" srcOrd="2" destOrd="0" presId="urn:microsoft.com/office/officeart/2005/8/layout/default#1"/>
    <dgm:cxn modelId="{302738C9-B2A1-B148-B99C-3489CD99EAF7}" type="presParOf" srcId="{DC9D740A-DED6-4E43-9995-E6E1A469957F}" destId="{FDCC1193-007C-A642-8845-08FDC7880AA0}" srcOrd="3" destOrd="0" presId="urn:microsoft.com/office/officeart/2005/8/layout/default#1"/>
    <dgm:cxn modelId="{B3D731A7-E17A-FF43-8D2F-8BB0437CB3ED}" type="presParOf" srcId="{DC9D740A-DED6-4E43-9995-E6E1A469957F}" destId="{38166099-C8A7-4249-AFC4-DBAF9F67EC2A}" srcOrd="4" destOrd="0" presId="urn:microsoft.com/office/officeart/2005/8/layout/default#1"/>
    <dgm:cxn modelId="{3F7D6059-10B6-6641-8897-2929526BF34A}" type="presParOf" srcId="{DC9D740A-DED6-4E43-9995-E6E1A469957F}" destId="{9CC1E2C2-F241-214D-89B3-9DDD042197D8}" srcOrd="5" destOrd="0" presId="urn:microsoft.com/office/officeart/2005/8/layout/default#1"/>
    <dgm:cxn modelId="{3D3F44DA-4954-0043-B165-0DFA772F02CF}" type="presParOf" srcId="{DC9D740A-DED6-4E43-9995-E6E1A469957F}" destId="{0DF1D589-5D19-5E40-899A-838F6711EE40}" srcOrd="6" destOrd="0" presId="urn:microsoft.com/office/officeart/2005/8/layout/default#1"/>
    <dgm:cxn modelId="{4AE50346-E44F-2949-AE69-B4773E117A95}" type="presParOf" srcId="{DC9D740A-DED6-4E43-9995-E6E1A469957F}" destId="{F67C1FB6-1A9C-684E-A5D9-3D965C51739A}" srcOrd="7" destOrd="0" presId="urn:microsoft.com/office/officeart/2005/8/layout/default#1"/>
    <dgm:cxn modelId="{9427423D-5D0A-F74B-8B3D-B84F6C30924A}" type="presParOf" srcId="{DC9D740A-DED6-4E43-9995-E6E1A469957F}" destId="{43BAB777-A8C7-5F4C-A756-EFFF2377C821}" srcOrd="8" destOrd="0" presId="urn:microsoft.com/office/officeart/2005/8/layout/default#1"/>
    <dgm:cxn modelId="{1EFE0DA2-EE1A-0F49-83C3-9BCC355A79B7}" type="presParOf" srcId="{DC9D740A-DED6-4E43-9995-E6E1A469957F}" destId="{8F60689F-4C86-CB44-80A0-4A164BEB7B79}" srcOrd="9" destOrd="0" presId="urn:microsoft.com/office/officeart/2005/8/layout/default#1"/>
    <dgm:cxn modelId="{246944FB-2C50-5B4A-A461-A12C612CF9FC}" type="presParOf" srcId="{DC9D740A-DED6-4E43-9995-E6E1A469957F}" destId="{93AFB5BF-C265-6448-8CBC-9F83E480A6F1}" srcOrd="10" destOrd="0" presId="urn:microsoft.com/office/officeart/2005/8/layout/default#1"/>
    <dgm:cxn modelId="{D687FB83-326B-3C43-B374-8E204E3456FF}" type="presParOf" srcId="{DC9D740A-DED6-4E43-9995-E6E1A469957F}" destId="{C60991F1-62B6-014E-9049-332413432051}" srcOrd="11" destOrd="0" presId="urn:microsoft.com/office/officeart/2005/8/layout/default#1"/>
    <dgm:cxn modelId="{F7DA02E4-D618-2449-AFC5-F5C8F1FC750A}" type="presParOf" srcId="{DC9D740A-DED6-4E43-9995-E6E1A469957F}" destId="{F53EC3A9-7C99-2344-B5E6-54F91492FA37}" srcOrd="12" destOrd="0" presId="urn:microsoft.com/office/officeart/2005/8/layout/default#1"/>
    <dgm:cxn modelId="{1A54D795-6D4B-9F49-8E9D-D7E652A9A9BE}" type="presParOf" srcId="{DC9D740A-DED6-4E43-9995-E6E1A469957F}" destId="{C0CA7923-7704-9141-87C3-96A0DE39B29A}" srcOrd="13" destOrd="0" presId="urn:microsoft.com/office/officeart/2005/8/layout/default#1"/>
    <dgm:cxn modelId="{9C29154C-B5DC-6E4C-B0B9-36C5509EC8FF}" type="presParOf" srcId="{DC9D740A-DED6-4E43-9995-E6E1A469957F}" destId="{099B59BA-B3F1-7342-913B-EAF359410029}" srcOrd="14" destOrd="0" presId="urn:microsoft.com/office/officeart/2005/8/layout/default#1"/>
    <dgm:cxn modelId="{F3510A69-59D7-E047-8436-25DEF5AF23C5}" type="presParOf" srcId="{DC9D740A-DED6-4E43-9995-E6E1A469957F}" destId="{12FF6DEF-89BD-F44A-B67A-EACFA4CCCEC4}" srcOrd="15" destOrd="0" presId="urn:microsoft.com/office/officeart/2005/8/layout/default#1"/>
    <dgm:cxn modelId="{6E14B014-4544-5A44-9602-311DD2C7DD7A}" type="presParOf" srcId="{DC9D740A-DED6-4E43-9995-E6E1A469957F}" destId="{7BC6CE95-58C2-F248-A318-A1C8863B0AC3}" srcOrd="16" destOrd="0" presId="urn:microsoft.com/office/officeart/2005/8/layout/default#1"/>
    <dgm:cxn modelId="{04B19642-43CD-2D43-A5B4-221EECE593F2}" type="presParOf" srcId="{DC9D740A-DED6-4E43-9995-E6E1A469957F}" destId="{33653162-F6FB-7440-B92E-8BF76D000749}" srcOrd="17" destOrd="0" presId="urn:microsoft.com/office/officeart/2005/8/layout/default#1"/>
    <dgm:cxn modelId="{4B5CE9EF-79D4-834A-8105-0CC73B85108B}" type="presParOf" srcId="{DC9D740A-DED6-4E43-9995-E6E1A469957F}" destId="{AEC548AD-F94F-2042-967A-3781798B6801}" srcOrd="18" destOrd="0" presId="urn:microsoft.com/office/officeart/2005/8/layout/default#1"/>
    <dgm:cxn modelId="{5C69E972-7A41-8543-BC42-52F2A594F5E9}" type="presParOf" srcId="{DC9D740A-DED6-4E43-9995-E6E1A469957F}" destId="{6C7096BF-768C-2A42-BF98-E9E5FF7B8ABD}" srcOrd="19" destOrd="0" presId="urn:microsoft.com/office/officeart/2005/8/layout/default#1"/>
    <dgm:cxn modelId="{B8169810-8AD0-5A4A-9C88-A0334FF4006D}" type="presParOf" srcId="{DC9D740A-DED6-4E43-9995-E6E1A469957F}" destId="{D1A55E51-895A-1D45-953C-B1F523486857}" srcOrd="20" destOrd="0" presId="urn:microsoft.com/office/officeart/2005/8/layout/defaul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F4BFC4C-3E85-4945-A140-893568C31659}">
      <dsp:nvSpPr>
        <dsp:cNvPr id="0" name=""/>
        <dsp:cNvSpPr/>
      </dsp:nvSpPr>
      <dsp:spPr>
        <a:xfrm>
          <a:off x="0" y="2212"/>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804A06-FD74-7D48-8269-4363FAFCAF54}">
      <dsp:nvSpPr>
        <dsp:cNvPr id="0" name=""/>
        <dsp:cNvSpPr/>
      </dsp:nvSpPr>
      <dsp:spPr>
        <a:xfrm>
          <a:off x="0" y="2212"/>
          <a:ext cx="8229600" cy="7543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100000"/>
            </a:lnSpc>
            <a:spcBef>
              <a:spcPct val="0"/>
            </a:spcBef>
            <a:spcAft>
              <a:spcPct val="35000"/>
            </a:spcAft>
          </a:pPr>
          <a:r>
            <a:rPr lang="en-US" sz="3300" b="1" kern="1200" dirty="0"/>
            <a:t>Simulations:</a:t>
          </a:r>
        </a:p>
      </dsp:txBody>
      <dsp:txXfrm>
        <a:off x="0" y="2212"/>
        <a:ext cx="8229600" cy="754383"/>
      </dsp:txXfrm>
    </dsp:sp>
    <dsp:sp modelId="{DADE03E8-C041-7E4D-A502-1EF119B30931}">
      <dsp:nvSpPr>
        <dsp:cNvPr id="0" name=""/>
        <dsp:cNvSpPr/>
      </dsp:nvSpPr>
      <dsp:spPr>
        <a:xfrm>
          <a:off x="0" y="756595"/>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042BA8-6EF6-2E40-B321-8306A38C0A4F}">
      <dsp:nvSpPr>
        <dsp:cNvPr id="0" name=""/>
        <dsp:cNvSpPr/>
      </dsp:nvSpPr>
      <dsp:spPr>
        <a:xfrm>
          <a:off x="0" y="756595"/>
          <a:ext cx="8229600" cy="7543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50000"/>
            </a:lnSpc>
            <a:spcBef>
              <a:spcPct val="0"/>
            </a:spcBef>
            <a:spcAft>
              <a:spcPct val="35000"/>
            </a:spcAft>
          </a:pPr>
          <a:r>
            <a:rPr lang="en-US" sz="2400" kern="1200" dirty="0"/>
            <a:t>	What are they?</a:t>
          </a:r>
        </a:p>
      </dsp:txBody>
      <dsp:txXfrm>
        <a:off x="0" y="756595"/>
        <a:ext cx="8229600" cy="754383"/>
      </dsp:txXfrm>
    </dsp:sp>
    <dsp:sp modelId="{47D74C1F-7653-504E-BCB3-A26D68132EE7}">
      <dsp:nvSpPr>
        <dsp:cNvPr id="0" name=""/>
        <dsp:cNvSpPr/>
      </dsp:nvSpPr>
      <dsp:spPr>
        <a:xfrm>
          <a:off x="0" y="1510979"/>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352E62-A6DB-994D-950F-0CF01D4669E5}">
      <dsp:nvSpPr>
        <dsp:cNvPr id="0" name=""/>
        <dsp:cNvSpPr/>
      </dsp:nvSpPr>
      <dsp:spPr>
        <a:xfrm>
          <a:off x="0" y="1510979"/>
          <a:ext cx="8229600" cy="7543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50000"/>
            </a:lnSpc>
            <a:spcBef>
              <a:spcPct val="0"/>
            </a:spcBef>
            <a:spcAft>
              <a:spcPct val="35000"/>
            </a:spcAft>
          </a:pPr>
          <a:r>
            <a:rPr lang="en-US" sz="2400" kern="1200" dirty="0"/>
            <a:t>	The Many Types</a:t>
          </a:r>
        </a:p>
      </dsp:txBody>
      <dsp:txXfrm>
        <a:off x="0" y="1510979"/>
        <a:ext cx="8229600" cy="754383"/>
      </dsp:txXfrm>
    </dsp:sp>
    <dsp:sp modelId="{69BDE6CD-192B-BD43-8A17-E016DE7E7F54}">
      <dsp:nvSpPr>
        <dsp:cNvPr id="0" name=""/>
        <dsp:cNvSpPr/>
      </dsp:nvSpPr>
      <dsp:spPr>
        <a:xfrm>
          <a:off x="0" y="2265362"/>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71EDBF-BACE-0C4D-B246-5E7BDFED68A1}">
      <dsp:nvSpPr>
        <dsp:cNvPr id="0" name=""/>
        <dsp:cNvSpPr/>
      </dsp:nvSpPr>
      <dsp:spPr>
        <a:xfrm>
          <a:off x="0" y="2265362"/>
          <a:ext cx="8229600" cy="7543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50000"/>
            </a:lnSpc>
            <a:spcBef>
              <a:spcPct val="0"/>
            </a:spcBef>
            <a:spcAft>
              <a:spcPct val="35000"/>
            </a:spcAft>
          </a:pPr>
          <a:r>
            <a:rPr lang="en-US" sz="2400" kern="1200" dirty="0"/>
            <a:t>	The Rationale </a:t>
          </a:r>
        </a:p>
      </dsp:txBody>
      <dsp:txXfrm>
        <a:off x="0" y="2265362"/>
        <a:ext cx="8229600" cy="754383"/>
      </dsp:txXfrm>
    </dsp:sp>
    <dsp:sp modelId="{96EDD350-62C5-9A4F-8903-9B329F7E15B8}">
      <dsp:nvSpPr>
        <dsp:cNvPr id="0" name=""/>
        <dsp:cNvSpPr/>
      </dsp:nvSpPr>
      <dsp:spPr>
        <a:xfrm>
          <a:off x="0" y="3019745"/>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34E294-4AE0-FC43-90E3-743C7397316B}">
      <dsp:nvSpPr>
        <dsp:cNvPr id="0" name=""/>
        <dsp:cNvSpPr/>
      </dsp:nvSpPr>
      <dsp:spPr>
        <a:xfrm>
          <a:off x="0" y="3019745"/>
          <a:ext cx="8229600" cy="7543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50000"/>
            </a:lnSpc>
            <a:spcBef>
              <a:spcPct val="0"/>
            </a:spcBef>
            <a:spcAft>
              <a:spcPct val="35000"/>
            </a:spcAft>
          </a:pPr>
          <a:r>
            <a:rPr lang="en-US" sz="2400" kern="1200" dirty="0"/>
            <a:t>	Where Are They?</a:t>
          </a:r>
        </a:p>
      </dsp:txBody>
      <dsp:txXfrm>
        <a:off x="0" y="3019745"/>
        <a:ext cx="8229600" cy="754383"/>
      </dsp:txXfrm>
    </dsp:sp>
    <dsp:sp modelId="{A9D29C44-413B-E549-BCA6-E335A16B0446}">
      <dsp:nvSpPr>
        <dsp:cNvPr id="0" name=""/>
        <dsp:cNvSpPr/>
      </dsp:nvSpPr>
      <dsp:spPr>
        <a:xfrm>
          <a:off x="0" y="3774129"/>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9ED824-69BC-5F41-A016-D33300A5221C}">
      <dsp:nvSpPr>
        <dsp:cNvPr id="0" name=""/>
        <dsp:cNvSpPr/>
      </dsp:nvSpPr>
      <dsp:spPr>
        <a:xfrm>
          <a:off x="0" y="3774129"/>
          <a:ext cx="8229600" cy="7543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50000"/>
            </a:lnSpc>
            <a:spcBef>
              <a:spcPct val="0"/>
            </a:spcBef>
            <a:spcAft>
              <a:spcPct val="35000"/>
            </a:spcAft>
          </a:pPr>
          <a:r>
            <a:rPr lang="en-US" sz="2400" kern="1200" dirty="0"/>
            <a:t>	Examples of Simulations </a:t>
          </a:r>
        </a:p>
      </dsp:txBody>
      <dsp:txXfrm>
        <a:off x="0" y="3774129"/>
        <a:ext cx="8229600" cy="75438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EE689B5-EF1B-E243-9515-BF52FD450624}">
      <dsp:nvSpPr>
        <dsp:cNvPr id="0" name=""/>
        <dsp:cNvSpPr/>
      </dsp:nvSpPr>
      <dsp:spPr>
        <a:xfrm>
          <a:off x="2411" y="352623"/>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1. Group decision-making in a time of crisis</a:t>
          </a:r>
        </a:p>
      </dsp:txBody>
      <dsp:txXfrm>
        <a:off x="2411" y="352623"/>
        <a:ext cx="1912739" cy="1147643"/>
      </dsp:txXfrm>
    </dsp:sp>
    <dsp:sp modelId="{95C79D9F-E7C6-9A4F-B03D-2D07559B567D}">
      <dsp:nvSpPr>
        <dsp:cNvPr id="0" name=""/>
        <dsp:cNvSpPr/>
      </dsp:nvSpPr>
      <dsp:spPr>
        <a:xfrm>
          <a:off x="2106423" y="352623"/>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2. Election</a:t>
          </a:r>
        </a:p>
      </dsp:txBody>
      <dsp:txXfrm>
        <a:off x="2106423" y="352623"/>
        <a:ext cx="1912739" cy="1147643"/>
      </dsp:txXfrm>
    </dsp:sp>
    <dsp:sp modelId="{38166099-C8A7-4249-AFC4-DBAF9F67EC2A}">
      <dsp:nvSpPr>
        <dsp:cNvPr id="0" name=""/>
        <dsp:cNvSpPr/>
      </dsp:nvSpPr>
      <dsp:spPr>
        <a:xfrm>
          <a:off x="4210436" y="352623"/>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3. Recreated historical debate</a:t>
          </a:r>
        </a:p>
      </dsp:txBody>
      <dsp:txXfrm>
        <a:off x="4210436" y="352623"/>
        <a:ext cx="1912739" cy="1147643"/>
      </dsp:txXfrm>
    </dsp:sp>
    <dsp:sp modelId="{0DF1D589-5D19-5E40-899A-838F6711EE40}">
      <dsp:nvSpPr>
        <dsp:cNvPr id="0" name=""/>
        <dsp:cNvSpPr/>
      </dsp:nvSpPr>
      <dsp:spPr>
        <a:xfrm>
          <a:off x="6314449" y="352623"/>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4. Recreated historical trial</a:t>
          </a:r>
        </a:p>
      </dsp:txBody>
      <dsp:txXfrm>
        <a:off x="6314449" y="352623"/>
        <a:ext cx="1912739" cy="1147643"/>
      </dsp:txXfrm>
    </dsp:sp>
    <dsp:sp modelId="{43BAB777-A8C7-5F4C-A756-EFFF2377C821}">
      <dsp:nvSpPr>
        <dsp:cNvPr id="0" name=""/>
        <dsp:cNvSpPr/>
      </dsp:nvSpPr>
      <dsp:spPr>
        <a:xfrm>
          <a:off x="2411" y="1691540"/>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5. Social drama</a:t>
          </a:r>
        </a:p>
      </dsp:txBody>
      <dsp:txXfrm>
        <a:off x="2411" y="1691540"/>
        <a:ext cx="1912739" cy="1147643"/>
      </dsp:txXfrm>
    </dsp:sp>
    <dsp:sp modelId="{93AFB5BF-C265-6448-8CBC-9F83E480A6F1}">
      <dsp:nvSpPr>
        <dsp:cNvPr id="0" name=""/>
        <dsp:cNvSpPr/>
      </dsp:nvSpPr>
      <dsp:spPr>
        <a:xfrm>
          <a:off x="2106423" y="1691540"/>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6. War game</a:t>
          </a:r>
        </a:p>
      </dsp:txBody>
      <dsp:txXfrm>
        <a:off x="2106423" y="1691540"/>
        <a:ext cx="1912739" cy="1147643"/>
      </dsp:txXfrm>
    </dsp:sp>
    <dsp:sp modelId="{F53EC3A9-7C99-2344-B5E6-54F91492FA37}">
      <dsp:nvSpPr>
        <dsp:cNvPr id="0" name=""/>
        <dsp:cNvSpPr/>
      </dsp:nvSpPr>
      <dsp:spPr>
        <a:xfrm>
          <a:off x="4210436" y="1691540"/>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7. Constitutional convention </a:t>
          </a:r>
        </a:p>
      </dsp:txBody>
      <dsp:txXfrm>
        <a:off x="4210436" y="1691540"/>
        <a:ext cx="1912739" cy="1147643"/>
      </dsp:txXfrm>
    </dsp:sp>
    <dsp:sp modelId="{099B59BA-B3F1-7342-913B-EAF359410029}">
      <dsp:nvSpPr>
        <dsp:cNvPr id="0" name=""/>
        <dsp:cNvSpPr/>
      </dsp:nvSpPr>
      <dsp:spPr>
        <a:xfrm>
          <a:off x="6314449" y="1691540"/>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8. Model United Nations or mock legislature</a:t>
          </a:r>
        </a:p>
      </dsp:txBody>
      <dsp:txXfrm>
        <a:off x="6314449" y="1691540"/>
        <a:ext cx="1912739" cy="1147643"/>
      </dsp:txXfrm>
    </dsp:sp>
    <dsp:sp modelId="{7BC6CE95-58C2-F248-A318-A1C8863B0AC3}">
      <dsp:nvSpPr>
        <dsp:cNvPr id="0" name=""/>
        <dsp:cNvSpPr/>
      </dsp:nvSpPr>
      <dsp:spPr>
        <a:xfrm>
          <a:off x="1054417" y="3030458"/>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9. Historical trading game</a:t>
          </a:r>
        </a:p>
      </dsp:txBody>
      <dsp:txXfrm>
        <a:off x="1054417" y="3030458"/>
        <a:ext cx="1912739" cy="1147643"/>
      </dsp:txXfrm>
    </dsp:sp>
    <dsp:sp modelId="{AEC548AD-F94F-2042-967A-3781798B6801}">
      <dsp:nvSpPr>
        <dsp:cNvPr id="0" name=""/>
        <dsp:cNvSpPr/>
      </dsp:nvSpPr>
      <dsp:spPr>
        <a:xfrm>
          <a:off x="3158430" y="3030458"/>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10. Imaginary historical letter, diary, proposal, treaty, etc.</a:t>
          </a:r>
        </a:p>
      </dsp:txBody>
      <dsp:txXfrm>
        <a:off x="3158430" y="3030458"/>
        <a:ext cx="1912739" cy="1147643"/>
      </dsp:txXfrm>
    </dsp:sp>
    <dsp:sp modelId="{D1A55E51-895A-1D45-953C-B1F523486857}">
      <dsp:nvSpPr>
        <dsp:cNvPr id="0" name=""/>
        <dsp:cNvSpPr/>
      </dsp:nvSpPr>
      <dsp:spPr>
        <a:xfrm>
          <a:off x="5262443" y="3030458"/>
          <a:ext cx="1912739" cy="1147643"/>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11. A creative project with historical themes such as a newspaper, cartoon, board game, play, film, or TV show</a:t>
          </a:r>
        </a:p>
      </dsp:txBody>
      <dsp:txXfrm>
        <a:off x="5262443" y="3030458"/>
        <a:ext cx="1912739" cy="114764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pict"/></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2EB7D398-FB07-457A-B5BA-339A04CCBDD1}" type="datetimeFigureOut">
              <a:rPr lang="en-US"/>
              <a:pPr>
                <a:defRPr/>
              </a:pPr>
              <a:t>6/28/21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73D9B7C1-69FB-4745-AF7B-4215E57D73EE}"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Jeremy </a:t>
            </a:r>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6CBFC2-F459-403A-A136-060F6C306903}" type="slidenum">
              <a:rPr lang="en-US"/>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Jeremy </a:t>
            </a:r>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ECBC246-6619-485D-B5C4-4BDA615BC147}" type="slidenum">
              <a:rPr lang="en-US"/>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Brad</a:t>
            </a:r>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72CF58A-998E-4CF1-905A-8F2675B7DE06}" type="slidenum">
              <a:rPr lang="en-US"/>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Brad</a:t>
            </a:r>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2D252C5-BBDB-49FE-B15C-19C23589769D}" type="slidenum">
              <a:rPr lang="en-US"/>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Brad</a:t>
            </a:r>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3AA3FAC-AC31-4547-9576-9E0518F71353}" type="slidenum">
              <a:rPr lang="en-US"/>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Richard</a:t>
            </a:r>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7EF3F1F-1925-46DD-B74F-197488A68C35}" type="slidenum">
              <a:rPr lang="en-US"/>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Richard</a:t>
            </a:r>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2F8E86C-E70B-4367-B2F4-E6B27138AA93}" type="slidenum">
              <a:rPr lang="en-US"/>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Brad</a:t>
            </a:r>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C604C59-6B17-4BF5-AEAC-FE0C98713F72}" type="slidenum">
              <a:rPr lang="en-US"/>
              <a:pPr/>
              <a:t>19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dirty="0"/>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dirty="0"/>
          </a:p>
        </p:txBody>
      </p:sp>
      <p:sp>
        <p:nvSpPr>
          <p:cNvPr id="91138"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9113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dirty="0"/>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dirty="0"/>
          </a:p>
        </p:txBody>
      </p:sp>
      <p:sp>
        <p:nvSpPr>
          <p:cNvPr id="8" name="Rectangle 6"/>
          <p:cNvSpPr>
            <a:spLocks noGrp="1" noChangeArrowheads="1"/>
          </p:cNvSpPr>
          <p:nvPr>
            <p:ph type="sldNum" sz="quarter" idx="12"/>
          </p:nvPr>
        </p:nvSpPr>
        <p:spPr/>
        <p:txBody>
          <a:bodyPr/>
          <a:lstStyle>
            <a:lvl1pPr>
              <a:defRPr/>
            </a:lvl1pPr>
          </a:lstStyle>
          <a:p>
            <a:pPr>
              <a:defRPr/>
            </a:pPr>
            <a:fld id="{13394AEB-D78E-4D4C-8D72-06A946CE3AB4}" type="slidenum">
              <a:rPr lang="en-US" altLang="en-US"/>
              <a:pPr>
                <a:defRPr/>
              </a:pPr>
              <a:t>‹#›</a:t>
            </a:fld>
            <a:endParaRPr lang="en-US" altLang="en-US" dirty="0"/>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DA71ECE-3B8D-4606-ADDF-3C73529912C6}" type="slidenum">
              <a:rPr lang="en-US" altLang="en-US"/>
              <a:pPr>
                <a:defRPr/>
              </a:pPr>
              <a:t>‹#›</a:t>
            </a:fld>
            <a:endParaRPr lang="en-US" altLang="en-US" dirty="0"/>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76DEDF7-8823-4017-992D-FEE68872D25F}" type="slidenum">
              <a:rPr lang="en-US" altLang="en-US"/>
              <a:pPr>
                <a:defRPr/>
              </a:pPr>
              <a:t>‹#›</a:t>
            </a:fld>
            <a:endParaRPr lang="en-US" altLang="en-US" dirty="0"/>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B9DB479-B368-4F65-A69D-0B03BEC45E83}" type="slidenum">
              <a:rPr lang="en-US" altLang="en-US"/>
              <a:pPr>
                <a:defRPr/>
              </a:pPr>
              <a:t>‹#›</a:t>
            </a:fld>
            <a:endParaRPr lang="en-US" altLang="en-US" dirty="0"/>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84932B9-519B-41CB-8611-9D9D66889E54}" type="slidenum">
              <a:rPr lang="en-US" altLang="en-US"/>
              <a:pPr>
                <a:defRPr/>
              </a:pPr>
              <a:t>‹#›</a:t>
            </a:fld>
            <a:endParaRPr lang="en-US" altLang="en-US" dirty="0"/>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B306A73-9414-4F5C-A039-60DDC3FDAB0E}" type="slidenum">
              <a:rPr lang="en-US" altLang="en-US"/>
              <a:pPr>
                <a:defRPr/>
              </a:pPr>
              <a:t>‹#›</a:t>
            </a:fld>
            <a:endParaRPr lang="en-US" altLang="en-US" dirty="0"/>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EB04E67-7F02-4D2A-85AA-1758A5B0D434}" type="slidenum">
              <a:rPr lang="en-US" altLang="en-US"/>
              <a:pPr>
                <a:defRPr/>
              </a:pPr>
              <a:t>‹#›</a:t>
            </a:fld>
            <a:endParaRPr lang="en-US" altLang="en-US" dirty="0"/>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E710A976-AF3B-44C6-81FD-17DC97DD4468}" type="slidenum">
              <a:rPr lang="en-US" altLang="en-US"/>
              <a:pPr>
                <a:defRPr/>
              </a:pPr>
              <a:t>‹#›</a:t>
            </a:fld>
            <a:endParaRPr lang="en-US" altLang="en-US" dirty="0"/>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6F5756C-882B-4E88-8F48-988D2A45ABEF}" type="slidenum">
              <a:rPr lang="en-US" altLang="en-US"/>
              <a:pPr>
                <a:defRPr/>
              </a:pPr>
              <a:t>‹#›</a:t>
            </a:fld>
            <a:endParaRPr lang="en-US" altLang="en-US" dirty="0"/>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68A7CCAB-3BAB-49E2-8DD6-DB8C3373EF9B}" type="slidenum">
              <a:rPr lang="en-US" altLang="en-US"/>
              <a:pPr>
                <a:defRPr/>
              </a:pPr>
              <a:t>‹#›</a:t>
            </a:fld>
            <a:endParaRPr lang="en-US" altLang="en-US" dirty="0"/>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2A922FE-6D6B-4FFF-9590-1ABA7EC2D4CD}" type="slidenum">
              <a:rPr lang="en-US" altLang="en-US"/>
              <a:pPr>
                <a:defRPr/>
              </a:pPr>
              <a:t>‹#›</a:t>
            </a:fld>
            <a:endParaRPr lang="en-US" altLang="en-US" dirty="0"/>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53A5EF1-616D-4063-9606-D42896445FA2}" type="slidenum">
              <a:rPr lang="en-US" altLang="en-US"/>
              <a:pPr>
                <a:defRPr/>
              </a:pPr>
              <a:t>‹#›</a:t>
            </a:fld>
            <a:endParaRPr lang="en-US" altLang="en-US"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0116"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dirty="0"/>
          </a:p>
        </p:txBody>
      </p:sp>
      <p:sp>
        <p:nvSpPr>
          <p:cNvPr id="9011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dirty="0"/>
          </a:p>
        </p:txBody>
      </p:sp>
      <p:sp>
        <p:nvSpPr>
          <p:cNvPr id="90118"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B0859B30-4CFC-49AB-9B06-E816D54C1916}" type="slidenum">
              <a:rPr lang="en-US" altLang="en-US"/>
              <a:pPr>
                <a:defRPr/>
              </a:pPr>
              <a:t>‹#›</a:t>
            </a:fld>
            <a:endParaRPr lang="en-US" altLang="en-US" dirty="0"/>
          </a:p>
        </p:txBody>
      </p:sp>
      <p:sp>
        <p:nvSpPr>
          <p:cNvPr id="90119"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dirty="0"/>
          </a:p>
        </p:txBody>
      </p:sp>
      <p:sp>
        <p:nvSpPr>
          <p:cNvPr id="90120"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66"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Lst>
  <p:transition spd="slow">
    <p:push dir="u"/>
  </p:transition>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5.jpeg"/><Relationship Id="rId3" Type="http://schemas.openxmlformats.org/officeDocument/2006/relationships/image" Target="../media/image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oleObject" Target="Document1!OLE_LINK2" TargetMode="External"/><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 Id="rId3"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hyperlink" Target="http://www.socialstudiescentral.com/?q=node/88" TargetMode="External"/><Relationship Id="rId4" Type="http://schemas.openxmlformats.org/officeDocument/2006/relationships/hyperlink" Target="http://www.playthenewsgame.com/community/home.action" TargetMode="External"/><Relationship Id="rId5" Type="http://schemas.openxmlformats.org/officeDocument/2006/relationships/hyperlink" Target="http://www.itvs.org/beyondthefire/" TargetMode="External"/><Relationship Id="rId6" Type="http://schemas.openxmlformats.org/officeDocument/2006/relationships/hyperlink" Target="http://eric.ed.gov/ERICWebPortal/custom/portlets/recordDetails/detailmini.jsp?_nfpb=true&amp;_&amp;ERICExtSearch_SearchValue_0=ED381448&amp;ERICExtSearch_SearchType_0=no&amp;accno=ED381448" TargetMode="External"/><Relationship Id="rId7" Type="http://schemas.openxmlformats.org/officeDocument/2006/relationships/hyperlink" Target="http://www.populationeducation.org/docs/300millionlessons/immigrtn.pdf" TargetMode="External"/><Relationship Id="rId1" Type="http://schemas.openxmlformats.org/officeDocument/2006/relationships/slideLayout" Target="../slideLayouts/slideLayout2.xml"/><Relationship Id="rId2" Type="http://schemas.openxmlformats.org/officeDocument/2006/relationships/hyperlink" Target="http://www.cybernations.ne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hyperlink" Target="http://www.socialstudies.com" TargetMode="External"/><Relationship Id="rId4" Type="http://schemas.openxmlformats.org/officeDocument/2006/relationships/image" Target="../media/image4.png"/><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533400" y="457200"/>
            <a:ext cx="8305800" cy="1200329"/>
          </a:xfrm>
          <a:prstGeom prst="rect">
            <a:avLst/>
          </a:prstGeom>
        </p:spPr>
        <p:txBody>
          <a:bodyPr wrap="square">
            <a:spAutoFit/>
          </a:bodyPr>
          <a:lstStyle/>
          <a:p>
            <a:r>
              <a:rPr lang="en-US" sz="3600" b="1" dirty="0">
                <a:solidFill>
                  <a:schemeClr val="accent6">
                    <a:lumMod val="60000"/>
                    <a:lumOff val="40000"/>
                  </a:schemeClr>
                </a:solidFill>
                <a:latin typeface="Arial Black" panose="020B0604020202020204" pitchFamily="34" charset="0"/>
                <a:cs typeface="Arial Black" panose="020B0604020202020204" pitchFamily="34" charset="0"/>
              </a:rPr>
              <a:t>What</a:t>
            </a:r>
            <a:r>
              <a:rPr lang="en-US" sz="3600" b="1" dirty="0" smtClean="0">
                <a:solidFill>
                  <a:schemeClr val="accent6">
                    <a:lumMod val="60000"/>
                    <a:lumOff val="40000"/>
                  </a:schemeClr>
                </a:solidFill>
                <a:latin typeface="Arial Black" panose="020B0604020202020204" pitchFamily="34" charset="0"/>
                <a:cs typeface="Arial Black" panose="020B0604020202020204" pitchFamily="34" charset="0"/>
              </a:rPr>
              <a:t> is the Lasting Value of Simulations? </a:t>
            </a:r>
            <a:endParaRPr lang="en-US" sz="3600" b="1" dirty="0">
              <a:solidFill>
                <a:schemeClr val="accent6">
                  <a:lumMod val="60000"/>
                  <a:lumOff val="40000"/>
                </a:schemeClr>
              </a:solidFill>
              <a:latin typeface="Arial Black" panose="020B0604020202020204" pitchFamily="34" charset="0"/>
              <a:cs typeface="Arial Black" panose="020B0604020202020204" pitchFamily="34" charset="0"/>
            </a:endParaRPr>
          </a:p>
        </p:txBody>
      </p:sp>
      <p:pic>
        <p:nvPicPr>
          <p:cNvPr id="5" name="Picture 4" descr="7-Reasons-to-Use-Role-Playing-Simulations-in-Social-Studies-0.jpg"/>
          <p:cNvPicPr>
            <a:picLocks noChangeAspect="1"/>
          </p:cNvPicPr>
          <p:nvPr/>
        </p:nvPicPr>
        <p:blipFill>
          <a:blip r:embed="rId2"/>
          <a:stretch>
            <a:fillRect/>
          </a:stretch>
        </p:blipFill>
        <p:spPr>
          <a:xfrm>
            <a:off x="4089401" y="1893183"/>
            <a:ext cx="4749799" cy="2671762"/>
          </a:xfrm>
          <a:prstGeom prst="rect">
            <a:avLst/>
          </a:prstGeom>
        </p:spPr>
      </p:pic>
      <p:pic>
        <p:nvPicPr>
          <p:cNvPr id="6" name="Picture 5" descr="Screen Shot 2017-11-13 at 12.21.22 PM.png"/>
          <p:cNvPicPr>
            <a:picLocks noChangeAspect="1"/>
          </p:cNvPicPr>
          <p:nvPr/>
        </p:nvPicPr>
        <p:blipFill>
          <a:blip r:embed="rId3"/>
          <a:stretch>
            <a:fillRect/>
          </a:stretch>
        </p:blipFill>
        <p:spPr>
          <a:xfrm>
            <a:off x="5257800" y="4800599"/>
            <a:ext cx="3060700" cy="1165603"/>
          </a:xfrm>
          <a:prstGeom prst="rect">
            <a:avLst/>
          </a:prstGeom>
        </p:spPr>
      </p:pic>
      <p:sp>
        <p:nvSpPr>
          <p:cNvPr id="8" name="TextBox 7"/>
          <p:cNvSpPr txBox="1"/>
          <p:nvPr/>
        </p:nvSpPr>
        <p:spPr>
          <a:xfrm>
            <a:off x="533400" y="1885300"/>
            <a:ext cx="3048000" cy="954107"/>
          </a:xfrm>
          <a:prstGeom prst="rect">
            <a:avLst/>
          </a:prstGeom>
          <a:noFill/>
        </p:spPr>
        <p:txBody>
          <a:bodyPr wrap="square" rtlCol="0">
            <a:spAutoFit/>
          </a:bodyPr>
          <a:lstStyle/>
          <a:p>
            <a:r>
              <a:rPr lang="en-US" sz="2800" b="1" i="1" dirty="0">
                <a:solidFill>
                  <a:schemeClr val="accent6">
                    <a:lumMod val="60000"/>
                    <a:lumOff val="40000"/>
                  </a:schemeClr>
                </a:solidFill>
              </a:rPr>
              <a:t>A Simulation-based Webinar</a:t>
            </a:r>
            <a:endParaRPr lang="en-US" sz="2800" dirty="0"/>
          </a:p>
        </p:txBody>
      </p:sp>
      <p:sp>
        <p:nvSpPr>
          <p:cNvPr id="9" name="TextBox 8"/>
          <p:cNvSpPr txBox="1"/>
          <p:nvPr/>
        </p:nvSpPr>
        <p:spPr>
          <a:xfrm>
            <a:off x="555171" y="3067962"/>
            <a:ext cx="3047999" cy="1477328"/>
          </a:xfrm>
          <a:prstGeom prst="rect">
            <a:avLst/>
          </a:prstGeom>
          <a:noFill/>
        </p:spPr>
        <p:txBody>
          <a:bodyPr wrap="square" rtlCol="0">
            <a:spAutoFit/>
          </a:bodyPr>
          <a:lstStyle/>
          <a:p>
            <a:r>
              <a:rPr lang="en-US" b="1" dirty="0"/>
              <a:t>Richard Di Giacomo</a:t>
            </a:r>
            <a:r>
              <a:rPr lang="en-US" dirty="0"/>
              <a:t>, </a:t>
            </a:r>
          </a:p>
          <a:p>
            <a:r>
              <a:rPr lang="en-US" dirty="0"/>
              <a:t>M.A. History, </a:t>
            </a:r>
          </a:p>
          <a:p>
            <a:r>
              <a:rPr lang="en-US" dirty="0"/>
              <a:t>author of the Role-Playing Simulation series of books from Interact</a:t>
            </a:r>
          </a:p>
        </p:txBody>
      </p:sp>
      <p:pic>
        <p:nvPicPr>
          <p:cNvPr id="3" name="Picture 2" descr="Logo&#10;&#10;Description automatically generated">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96F72187-860F-B340-BD35-F310D32CDBC8}"/>
              </a:ext>
            </a:extLst>
          </p:cNvPr>
          <p:cNvPicPr>
            <a:picLocks noChangeAspect="1"/>
          </p:cNvPicPr>
          <p:nvPr/>
        </p:nvPicPr>
        <p:blipFill>
          <a:blip r:embed="rId4">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990600" y="5002400"/>
            <a:ext cx="3937000" cy="762000"/>
          </a:xfrm>
          <a:prstGeom prst="rect">
            <a:avLst/>
          </a:prstGeom>
        </p:spPr>
      </p:pic>
    </p:spTree>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value of play</a:t>
            </a:r>
            <a:endParaRPr lang="en-US" dirty="0"/>
          </a:p>
        </p:txBody>
      </p:sp>
      <p:sp>
        <p:nvSpPr>
          <p:cNvPr id="3" name="Text Placeholder 2"/>
          <p:cNvSpPr>
            <a:spLocks noGrp="1"/>
          </p:cNvSpPr>
          <p:nvPr>
            <p:ph type="body" sz="half" idx="1"/>
          </p:nvPr>
        </p:nvSpPr>
        <p:spPr>
          <a:xfrm>
            <a:off x="381000" y="1600200"/>
            <a:ext cx="4038600" cy="4530725"/>
          </a:xfrm>
        </p:spPr>
        <p:txBody>
          <a:bodyPr/>
          <a:lstStyle/>
          <a:p>
            <a:r>
              <a:rPr lang="en-US" dirty="0" smtClean="0"/>
              <a:t>Kids learn by playing</a:t>
            </a:r>
          </a:p>
          <a:p>
            <a:r>
              <a:rPr lang="en-US" dirty="0" smtClean="0"/>
              <a:t>They are already doing simulations when they play house, school, or army at home.</a:t>
            </a:r>
          </a:p>
        </p:txBody>
      </p:sp>
      <p:sp>
        <p:nvSpPr>
          <p:cNvPr id="4" name="Content Placeholder 3"/>
          <p:cNvSpPr>
            <a:spLocks noGrp="1"/>
          </p:cNvSpPr>
          <p:nvPr>
            <p:ph sz="half" idx="2"/>
          </p:nvPr>
        </p:nvSpPr>
        <p:spPr/>
        <p:txBody>
          <a:bodyPr/>
          <a:lstStyle/>
          <a:p>
            <a:r>
              <a:rPr lang="en-US" dirty="0" smtClean="0"/>
              <a:t>Role-playing simulations </a:t>
            </a:r>
            <a:r>
              <a:rPr lang="en-US" dirty="0" smtClean="0"/>
              <a:t>in a </a:t>
            </a:r>
            <a:r>
              <a:rPr lang="en-US" dirty="0" smtClean="0"/>
              <a:t>history class are just </a:t>
            </a:r>
            <a:r>
              <a:rPr lang="en-US" dirty="0" smtClean="0"/>
              <a:t>a </a:t>
            </a:r>
            <a:r>
              <a:rPr lang="en-US" dirty="0" smtClean="0"/>
              <a:t>natural extension of “playing make </a:t>
            </a:r>
            <a:r>
              <a:rPr lang="en-US" dirty="0" smtClean="0"/>
              <a:t>believe’ </a:t>
            </a:r>
            <a:r>
              <a:rPr lang="en-US" dirty="0" smtClean="0"/>
              <a:t>that every child already knows how to </a:t>
            </a:r>
            <a:r>
              <a:rPr lang="en-US" dirty="0" smtClean="0"/>
              <a:t>do.</a:t>
            </a:r>
          </a:p>
          <a:p>
            <a:endParaRPr lang="en-US" dirty="0"/>
          </a:p>
        </p:txBody>
      </p:sp>
    </p:spTree>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simulations are not just fun and games …</a:t>
            </a:r>
            <a:endParaRPr lang="en-US" dirty="0"/>
          </a:p>
        </p:txBody>
      </p:sp>
      <p:sp>
        <p:nvSpPr>
          <p:cNvPr id="3" name="Text Placeholder 2"/>
          <p:cNvSpPr>
            <a:spLocks noGrp="1"/>
          </p:cNvSpPr>
          <p:nvPr>
            <p:ph type="body" sz="half" idx="1"/>
          </p:nvPr>
        </p:nvSpPr>
        <p:spPr/>
        <p:txBody>
          <a:bodyPr/>
          <a:lstStyle/>
          <a:p>
            <a:r>
              <a:rPr lang="en-US" dirty="0" smtClean="0"/>
              <a:t>Never feel like you are wasting valuable class time by doing a simulation</a:t>
            </a:r>
          </a:p>
          <a:p>
            <a:r>
              <a:rPr lang="en-US" dirty="0" smtClean="0"/>
              <a:t>Simulations can teach skills that no other methodology can teach</a:t>
            </a:r>
            <a:endParaRPr lang="en-US" dirty="0"/>
          </a:p>
        </p:txBody>
      </p:sp>
      <p:sp>
        <p:nvSpPr>
          <p:cNvPr id="4" name="Content Placeholder 3"/>
          <p:cNvSpPr>
            <a:spLocks noGrp="1"/>
          </p:cNvSpPr>
          <p:nvPr>
            <p:ph sz="half" idx="2"/>
          </p:nvPr>
        </p:nvSpPr>
        <p:spPr/>
        <p:txBody>
          <a:bodyPr/>
          <a:lstStyle/>
          <a:p>
            <a:r>
              <a:rPr lang="en-US" dirty="0" smtClean="0"/>
              <a:t>There are many desirable outcomes from simulations that simply cannot be gained from doing traditional classroom activities</a:t>
            </a:r>
            <a:endParaRPr lang="en-US" dirty="0"/>
          </a:p>
        </p:txBody>
      </p:sp>
    </p:spTree>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322387"/>
          </a:xfrm>
        </p:spPr>
        <p:txBody>
          <a:bodyPr/>
          <a:lstStyle/>
          <a:p>
            <a:pPr algn="ctr"/>
            <a:r>
              <a:rPr lang="en-US" dirty="0" smtClean="0"/>
              <a:t>Gaming stimulates the “fun center” of the brain</a:t>
            </a:r>
            <a:endParaRPr lang="en-US" dirty="0"/>
          </a:p>
        </p:txBody>
      </p:sp>
      <p:sp>
        <p:nvSpPr>
          <p:cNvPr id="3" name="Text Placeholder 2"/>
          <p:cNvSpPr>
            <a:spLocks noGrp="1"/>
          </p:cNvSpPr>
          <p:nvPr>
            <p:ph type="body" sz="half" idx="1"/>
          </p:nvPr>
        </p:nvSpPr>
        <p:spPr/>
        <p:txBody>
          <a:bodyPr/>
          <a:lstStyle/>
          <a:p>
            <a:r>
              <a:rPr lang="en-US" sz="2400" dirty="0" smtClean="0"/>
              <a:t>These are pleasurable and enjoyable experiences that create long term memories.</a:t>
            </a:r>
          </a:p>
          <a:p>
            <a:r>
              <a:rPr lang="en-US" sz="2400" dirty="0" smtClean="0"/>
              <a:t>We can all remember the games we won and lost years later and the fun we had trying to win them.</a:t>
            </a:r>
            <a:endParaRPr lang="en-US" sz="2400" dirty="0"/>
          </a:p>
        </p:txBody>
      </p:sp>
      <p:sp>
        <p:nvSpPr>
          <p:cNvPr id="4" name="Content Placeholder 3"/>
          <p:cNvSpPr>
            <a:spLocks noGrp="1"/>
          </p:cNvSpPr>
          <p:nvPr>
            <p:ph sz="half" idx="2"/>
          </p:nvPr>
        </p:nvSpPr>
        <p:spPr/>
        <p:txBody>
          <a:bodyPr/>
          <a:lstStyle/>
          <a:p>
            <a:r>
              <a:rPr lang="en-US" sz="2400" dirty="0" smtClean="0"/>
              <a:t>Simulations tap into the same creative and improvisational skills that make acting and role-playing games so popular.</a:t>
            </a:r>
            <a:endParaRPr lang="en-US" sz="2400" dirty="0"/>
          </a:p>
        </p:txBody>
      </p:sp>
      <p:sp>
        <p:nvSpPr>
          <p:cNvPr id="5" name="TextBox 4"/>
          <p:cNvSpPr txBox="1"/>
          <p:nvPr/>
        </p:nvSpPr>
        <p:spPr>
          <a:xfrm>
            <a:off x="1143000" y="6248400"/>
            <a:ext cx="6934200" cy="461665"/>
          </a:xfrm>
          <a:prstGeom prst="rect">
            <a:avLst/>
          </a:prstGeom>
          <a:noFill/>
        </p:spPr>
        <p:txBody>
          <a:bodyPr wrap="square" rtlCol="0">
            <a:spAutoFit/>
          </a:bodyPr>
          <a:lstStyle/>
          <a:p>
            <a:r>
              <a:rPr lang="en-US" sz="2400" b="1" dirty="0" smtClean="0">
                <a:latin typeface="Bodoni 72 Oldstyle Book Italic"/>
              </a:rPr>
              <a:t>No one ever falls asleep in class during a simulation!</a:t>
            </a:r>
            <a:endParaRPr lang="en-US" sz="2400" b="1" dirty="0">
              <a:latin typeface="Bodoni 72 Oldstyle Book Italic"/>
            </a:endParaRPr>
          </a:p>
        </p:txBody>
      </p:sp>
      <p:pic>
        <p:nvPicPr>
          <p:cNvPr id="6" name="Picture 5" descr="800px-Role_playing_gamers_(II).jpg"/>
          <p:cNvPicPr>
            <a:picLocks noChangeAspect="1"/>
          </p:cNvPicPr>
          <p:nvPr/>
        </p:nvPicPr>
        <p:blipFill>
          <a:blip r:embed="rId2"/>
          <a:stretch>
            <a:fillRect/>
          </a:stretch>
        </p:blipFill>
        <p:spPr>
          <a:xfrm>
            <a:off x="5787647" y="4267200"/>
            <a:ext cx="2816602" cy="1887515"/>
          </a:xfrm>
          <a:prstGeom prst="rect">
            <a:avLst/>
          </a:prstGeom>
        </p:spPr>
      </p:pic>
      <p:pic>
        <p:nvPicPr>
          <p:cNvPr id="7" name="Picture 6" descr="7-Reasons-to-Use-Role-Playing-Simulations-in-Social-Studies-0.jpg"/>
          <p:cNvPicPr>
            <a:picLocks noChangeAspect="1"/>
          </p:cNvPicPr>
          <p:nvPr/>
        </p:nvPicPr>
        <p:blipFill>
          <a:blip r:embed="rId3"/>
          <a:stretch>
            <a:fillRect/>
          </a:stretch>
        </p:blipFill>
        <p:spPr>
          <a:xfrm>
            <a:off x="2895600" y="4648200"/>
            <a:ext cx="2582332" cy="1452562"/>
          </a:xfrm>
          <a:prstGeom prst="rect">
            <a:avLst/>
          </a:prstGeom>
        </p:spPr>
      </p:pic>
    </p:spTree>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458200" cy="788987"/>
          </a:xfrm>
        </p:spPr>
        <p:txBody>
          <a:bodyPr/>
          <a:lstStyle/>
          <a:p>
            <a:r>
              <a:rPr lang="en-US" sz="3600" dirty="0" smtClean="0"/>
              <a:t>Simulations foster problem solving skills</a:t>
            </a:r>
            <a:endParaRPr lang="en-US" sz="3600" dirty="0"/>
          </a:p>
        </p:txBody>
      </p:sp>
      <p:sp>
        <p:nvSpPr>
          <p:cNvPr id="3" name="Text Placeholder 2"/>
          <p:cNvSpPr>
            <a:spLocks noGrp="1"/>
          </p:cNvSpPr>
          <p:nvPr>
            <p:ph type="body" sz="half" idx="1"/>
          </p:nvPr>
        </p:nvSpPr>
        <p:spPr>
          <a:xfrm>
            <a:off x="457200" y="1219200"/>
            <a:ext cx="4038600" cy="4530725"/>
          </a:xfrm>
        </p:spPr>
        <p:txBody>
          <a:bodyPr/>
          <a:lstStyle/>
          <a:p>
            <a:r>
              <a:rPr lang="en-US" sz="2800" dirty="0" smtClean="0"/>
              <a:t>Putting students in a problem solving scenario removes them from their daily reality.</a:t>
            </a:r>
          </a:p>
          <a:p>
            <a:r>
              <a:rPr lang="en-US" sz="2800" dirty="0" smtClean="0"/>
              <a:t>It takes critical thinking to put themselves in the shoes of others and help solve their dilemmas.</a:t>
            </a:r>
            <a:endParaRPr lang="en-US" sz="2800" dirty="0"/>
          </a:p>
        </p:txBody>
      </p:sp>
      <p:sp>
        <p:nvSpPr>
          <p:cNvPr id="4" name="Content Placeholder 3"/>
          <p:cNvSpPr>
            <a:spLocks noGrp="1"/>
          </p:cNvSpPr>
          <p:nvPr>
            <p:ph sz="half" idx="2"/>
          </p:nvPr>
        </p:nvSpPr>
        <p:spPr>
          <a:xfrm>
            <a:off x="4648200" y="1295400"/>
            <a:ext cx="4038600" cy="4530725"/>
          </a:xfrm>
        </p:spPr>
        <p:txBody>
          <a:bodyPr/>
          <a:lstStyle/>
          <a:p>
            <a:r>
              <a:rPr lang="en-US" sz="2800" dirty="0" smtClean="0"/>
              <a:t>It uses abstract and higher level thinking skills to find solutions.</a:t>
            </a:r>
          </a:p>
          <a:p>
            <a:r>
              <a:rPr lang="en-US" sz="2800" dirty="0" smtClean="0"/>
              <a:t>It helps reduce real life conflicts among students when they must work together to solve a detached problem.</a:t>
            </a:r>
            <a:endParaRPr lang="en-US" sz="2800" dirty="0"/>
          </a:p>
        </p:txBody>
      </p:sp>
      <p:sp>
        <p:nvSpPr>
          <p:cNvPr id="5" name="TextBox 4"/>
          <p:cNvSpPr txBox="1"/>
          <p:nvPr/>
        </p:nvSpPr>
        <p:spPr>
          <a:xfrm>
            <a:off x="533400" y="6248400"/>
            <a:ext cx="8229600" cy="461665"/>
          </a:xfrm>
          <a:prstGeom prst="rect">
            <a:avLst/>
          </a:prstGeom>
          <a:noFill/>
        </p:spPr>
        <p:txBody>
          <a:bodyPr wrap="square" rtlCol="0">
            <a:spAutoFit/>
          </a:bodyPr>
          <a:lstStyle/>
          <a:p>
            <a:r>
              <a:rPr lang="en-US" sz="2400" b="1" dirty="0" smtClean="0">
                <a:latin typeface="Bodoni 72 Oldstyle Book Italic"/>
              </a:rPr>
              <a:t>This creates a transferable real life skill for future problem solving!</a:t>
            </a:r>
            <a:endParaRPr lang="en-US" sz="2400" b="1" dirty="0">
              <a:latin typeface="Bodoni 72 Oldstyle Book Italic"/>
            </a:endParaRPr>
          </a:p>
        </p:txBody>
      </p:sp>
    </p:spTree>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88987"/>
          </a:xfrm>
        </p:spPr>
        <p:txBody>
          <a:bodyPr/>
          <a:lstStyle/>
          <a:p>
            <a:r>
              <a:rPr lang="en-US" sz="3600" dirty="0" smtClean="0"/>
              <a:t>Simulations Help </a:t>
            </a:r>
            <a:r>
              <a:rPr lang="en-US" sz="3600" dirty="0" smtClean="0"/>
              <a:t>D</a:t>
            </a:r>
            <a:r>
              <a:rPr lang="en-US" sz="3600" dirty="0" smtClean="0"/>
              <a:t>evelop Empathy</a:t>
            </a:r>
            <a:endParaRPr lang="en-US" sz="3600" dirty="0"/>
          </a:p>
        </p:txBody>
      </p:sp>
      <p:sp>
        <p:nvSpPr>
          <p:cNvPr id="3" name="Text Placeholder 2"/>
          <p:cNvSpPr>
            <a:spLocks noGrp="1"/>
          </p:cNvSpPr>
          <p:nvPr>
            <p:ph type="body" sz="half" idx="1"/>
          </p:nvPr>
        </p:nvSpPr>
        <p:spPr>
          <a:xfrm>
            <a:off x="457200" y="990600"/>
            <a:ext cx="4038600" cy="4987925"/>
          </a:xfrm>
        </p:spPr>
        <p:txBody>
          <a:bodyPr/>
          <a:lstStyle/>
          <a:p>
            <a:r>
              <a:rPr lang="en-US" sz="2400" dirty="0" smtClean="0"/>
              <a:t>Remember the old parable about walking a mile in another man’s moccasins?</a:t>
            </a:r>
          </a:p>
          <a:p>
            <a:endParaRPr lang="en-US" sz="2400" dirty="0" smtClean="0"/>
          </a:p>
          <a:p>
            <a:endParaRPr lang="en-US" sz="2400" dirty="0" smtClean="0"/>
          </a:p>
          <a:p>
            <a:endParaRPr lang="en-US" sz="2400" dirty="0" smtClean="0"/>
          </a:p>
          <a:p>
            <a:r>
              <a:rPr lang="en-US" sz="2400" dirty="0" smtClean="0"/>
              <a:t>Simulations literally put you in the place of another person. You have to understand their world view, background, needs, and desires.</a:t>
            </a:r>
            <a:endParaRPr lang="en-US" sz="2400" dirty="0"/>
          </a:p>
        </p:txBody>
      </p:sp>
      <p:sp>
        <p:nvSpPr>
          <p:cNvPr id="4" name="Content Placeholder 3"/>
          <p:cNvSpPr>
            <a:spLocks noGrp="1"/>
          </p:cNvSpPr>
          <p:nvPr>
            <p:ph sz="half" idx="2"/>
          </p:nvPr>
        </p:nvSpPr>
        <p:spPr>
          <a:xfrm>
            <a:off x="4648200" y="914400"/>
            <a:ext cx="4038600" cy="5216525"/>
          </a:xfrm>
        </p:spPr>
        <p:txBody>
          <a:bodyPr/>
          <a:lstStyle/>
          <a:p>
            <a:r>
              <a:rPr lang="en-US" sz="2400" dirty="0" smtClean="0"/>
              <a:t>To play a role honestly and free from anachronisms, you must think as they would think, and do what they would do, not substitute your own modern values and priorities. You must become that person as an actor would.</a:t>
            </a:r>
          </a:p>
          <a:p>
            <a:r>
              <a:rPr lang="en-US" sz="2400" dirty="0" smtClean="0"/>
              <a:t>By doing so you have to get beyond your own prejudices, biases, and preconceived notions.</a:t>
            </a:r>
            <a:endParaRPr lang="en-US" sz="2400" dirty="0"/>
          </a:p>
        </p:txBody>
      </p:sp>
      <p:sp>
        <p:nvSpPr>
          <p:cNvPr id="5" name="TextBox 4"/>
          <p:cNvSpPr txBox="1"/>
          <p:nvPr/>
        </p:nvSpPr>
        <p:spPr>
          <a:xfrm>
            <a:off x="1219200" y="6400800"/>
            <a:ext cx="6934200" cy="461665"/>
          </a:xfrm>
          <a:prstGeom prst="rect">
            <a:avLst/>
          </a:prstGeom>
          <a:noFill/>
        </p:spPr>
        <p:txBody>
          <a:bodyPr wrap="square" rtlCol="0">
            <a:spAutoFit/>
          </a:bodyPr>
          <a:lstStyle/>
          <a:p>
            <a:r>
              <a:rPr lang="en-US" sz="2400" b="1" dirty="0" smtClean="0">
                <a:latin typeface="Bodoni 72 Oldstyle Book Italic"/>
              </a:rPr>
              <a:t>This teaches you to understand others from the past better!</a:t>
            </a:r>
            <a:endParaRPr lang="en-US" sz="2400" b="1" dirty="0">
              <a:latin typeface="Bodoni 72 Oldstyle Book Italic"/>
            </a:endParaRPr>
          </a:p>
        </p:txBody>
      </p:sp>
      <p:pic>
        <p:nvPicPr>
          <p:cNvPr id="6" name="Picture 5" descr="d06c2e6d5f8c4aa6560302bf9c347e55.jpg"/>
          <p:cNvPicPr>
            <a:picLocks noChangeAspect="1"/>
          </p:cNvPicPr>
          <p:nvPr/>
        </p:nvPicPr>
        <p:blipFill>
          <a:blip r:embed="rId2"/>
          <a:stretch>
            <a:fillRect/>
          </a:stretch>
        </p:blipFill>
        <p:spPr>
          <a:xfrm>
            <a:off x="1371600" y="2492375"/>
            <a:ext cx="2387600" cy="1359606"/>
          </a:xfrm>
          <a:prstGeom prst="rect">
            <a:avLst/>
          </a:prstGeom>
        </p:spPr>
      </p:pic>
    </p:spTree>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Students Learn History Without Even Realizing They </a:t>
            </a:r>
            <a:r>
              <a:rPr lang="en-US" sz="3600" dirty="0" smtClean="0"/>
              <a:t>A</a:t>
            </a:r>
            <a:r>
              <a:rPr lang="en-US" sz="3600" dirty="0" smtClean="0"/>
              <a:t>re </a:t>
            </a:r>
            <a:r>
              <a:rPr lang="en-US" sz="3600" dirty="0" smtClean="0"/>
              <a:t>D</a:t>
            </a:r>
            <a:r>
              <a:rPr lang="en-US" sz="3600" dirty="0" smtClean="0"/>
              <a:t>oing It</a:t>
            </a:r>
            <a:endParaRPr lang="en-US" sz="3600" dirty="0"/>
          </a:p>
        </p:txBody>
      </p:sp>
      <p:sp>
        <p:nvSpPr>
          <p:cNvPr id="3" name="Text Placeholder 2"/>
          <p:cNvSpPr>
            <a:spLocks noGrp="1"/>
          </p:cNvSpPr>
          <p:nvPr>
            <p:ph type="body" sz="half" idx="1"/>
          </p:nvPr>
        </p:nvSpPr>
        <p:spPr>
          <a:xfrm>
            <a:off x="457200" y="1524000"/>
            <a:ext cx="4038600" cy="4530725"/>
          </a:xfrm>
        </p:spPr>
        <p:txBody>
          <a:bodyPr/>
          <a:lstStyle/>
          <a:p>
            <a:r>
              <a:rPr lang="en-US" dirty="0" smtClean="0"/>
              <a:t>The students are so caught up in the fun and competition of the game, that they don’t even realize how much historical content they are absorbing while doing it.</a:t>
            </a:r>
            <a:endParaRPr lang="en-US" dirty="0"/>
          </a:p>
        </p:txBody>
      </p:sp>
      <p:sp>
        <p:nvSpPr>
          <p:cNvPr id="4" name="Content Placeholder 3"/>
          <p:cNvSpPr>
            <a:spLocks noGrp="1"/>
          </p:cNvSpPr>
          <p:nvPr>
            <p:ph sz="half" idx="2"/>
          </p:nvPr>
        </p:nvSpPr>
        <p:spPr>
          <a:xfrm>
            <a:off x="4648200" y="1447800"/>
            <a:ext cx="4038600" cy="4530725"/>
          </a:xfrm>
        </p:spPr>
        <p:txBody>
          <a:bodyPr/>
          <a:lstStyle/>
          <a:p>
            <a:r>
              <a:rPr lang="en-US" sz="2800" dirty="0" smtClean="0"/>
              <a:t>While playing the historical roles and solving problems, they are opening a window into the thought processes of historical characters, and beginning to understand why they did what they did.</a:t>
            </a:r>
            <a:endParaRPr lang="en-US" sz="2800" dirty="0"/>
          </a:p>
        </p:txBody>
      </p:sp>
    </p:spTree>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Simulations Are a Great </a:t>
            </a:r>
            <a:r>
              <a:rPr lang="en-US" dirty="0" smtClean="0"/>
              <a:t>M</a:t>
            </a:r>
            <a:r>
              <a:rPr lang="en-US" dirty="0" smtClean="0"/>
              <a:t>otivator</a:t>
            </a:r>
            <a:endParaRPr lang="en-US" dirty="0"/>
          </a:p>
        </p:txBody>
      </p:sp>
      <p:sp>
        <p:nvSpPr>
          <p:cNvPr id="3" name="Text Placeholder 2"/>
          <p:cNvSpPr>
            <a:spLocks noGrp="1"/>
          </p:cNvSpPr>
          <p:nvPr>
            <p:ph type="body" sz="half" idx="1"/>
          </p:nvPr>
        </p:nvSpPr>
        <p:spPr>
          <a:xfrm>
            <a:off x="457200" y="990600"/>
            <a:ext cx="4038600" cy="4530725"/>
          </a:xfrm>
        </p:spPr>
        <p:txBody>
          <a:bodyPr/>
          <a:lstStyle/>
          <a:p>
            <a:r>
              <a:rPr lang="en-US" dirty="0" smtClean="0"/>
              <a:t>Difficult or disengaged students will participate even if they usually are not involved in class activities.</a:t>
            </a:r>
          </a:p>
          <a:p>
            <a:r>
              <a:rPr lang="en-US" dirty="0" smtClean="0"/>
              <a:t>Students who like a little extra attention will thrive on the special roles they get to play.</a:t>
            </a:r>
            <a:endParaRPr lang="en-US" dirty="0"/>
          </a:p>
        </p:txBody>
      </p:sp>
      <p:sp>
        <p:nvSpPr>
          <p:cNvPr id="4" name="Content Placeholder 3"/>
          <p:cNvSpPr>
            <a:spLocks noGrp="1"/>
          </p:cNvSpPr>
          <p:nvPr>
            <p:ph sz="half" idx="2"/>
          </p:nvPr>
        </p:nvSpPr>
        <p:spPr>
          <a:xfrm>
            <a:off x="4572000" y="990600"/>
            <a:ext cx="4038600" cy="4530725"/>
          </a:xfrm>
        </p:spPr>
        <p:txBody>
          <a:bodyPr/>
          <a:lstStyle/>
          <a:p>
            <a:r>
              <a:rPr lang="en-US" dirty="0" smtClean="0"/>
              <a:t>Gifted students will have a chance to shine as they are easily able to differentiate the activity and take it to a whole new level.</a:t>
            </a:r>
          </a:p>
          <a:p>
            <a:r>
              <a:rPr lang="en-US" dirty="0" smtClean="0"/>
              <a:t>All students will enjoy the change of pace from ordinary routines.</a:t>
            </a:r>
            <a:endParaRPr lang="en-US" dirty="0"/>
          </a:p>
        </p:txBody>
      </p:sp>
    </p:spTree>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Simulations improve comprehension and test scores</a:t>
            </a:r>
            <a:endParaRPr lang="en-US" dirty="0"/>
          </a:p>
        </p:txBody>
      </p:sp>
      <p:sp>
        <p:nvSpPr>
          <p:cNvPr id="3" name="Text Placeholder 2"/>
          <p:cNvSpPr>
            <a:spLocks noGrp="1"/>
          </p:cNvSpPr>
          <p:nvPr>
            <p:ph type="body" sz="half" idx="1"/>
          </p:nvPr>
        </p:nvSpPr>
        <p:spPr/>
        <p:txBody>
          <a:bodyPr/>
          <a:lstStyle/>
          <a:p>
            <a:r>
              <a:rPr lang="en-US" sz="2800" dirty="0" smtClean="0"/>
              <a:t>Studies have shown that simulations help students to grasp difficult concepts better and retain them longer</a:t>
            </a:r>
          </a:p>
          <a:p>
            <a:r>
              <a:rPr lang="en-US" sz="2800" dirty="0" smtClean="0"/>
              <a:t>Test scores and grades have improved after doing simulations</a:t>
            </a:r>
            <a:endParaRPr lang="en-US" sz="2800" dirty="0"/>
          </a:p>
        </p:txBody>
      </p:sp>
      <p:sp>
        <p:nvSpPr>
          <p:cNvPr id="4" name="Content Placeholder 3"/>
          <p:cNvSpPr>
            <a:spLocks noGrp="1"/>
          </p:cNvSpPr>
          <p:nvPr>
            <p:ph sz="half" idx="2"/>
          </p:nvPr>
        </p:nvSpPr>
        <p:spPr/>
        <p:txBody>
          <a:bodyPr/>
          <a:lstStyle/>
          <a:p>
            <a:r>
              <a:rPr lang="en-US" dirty="0" smtClean="0"/>
              <a:t>They can be used as a scaffolding activity, basic form of instruction, or authentic assessment.</a:t>
            </a:r>
          </a:p>
          <a:p>
            <a:r>
              <a:rPr lang="en-US" dirty="0" smtClean="0"/>
              <a:t>They can be used to introduce or sum up a unit.</a:t>
            </a:r>
            <a:endParaRPr lang="en-US" dirty="0"/>
          </a:p>
        </p:txBody>
      </p:sp>
      <p:sp>
        <p:nvSpPr>
          <p:cNvPr id="5" name="TextBox 4"/>
          <p:cNvSpPr txBox="1"/>
          <p:nvPr/>
        </p:nvSpPr>
        <p:spPr>
          <a:xfrm>
            <a:off x="457200" y="6172200"/>
            <a:ext cx="8382000" cy="461665"/>
          </a:xfrm>
          <a:prstGeom prst="rect">
            <a:avLst/>
          </a:prstGeom>
          <a:noFill/>
        </p:spPr>
        <p:txBody>
          <a:bodyPr wrap="square" rtlCol="0">
            <a:spAutoFit/>
          </a:bodyPr>
          <a:lstStyle/>
          <a:p>
            <a:r>
              <a:rPr lang="en-US" sz="2400" b="1" dirty="0" smtClean="0">
                <a:latin typeface="Bodoni 72 Oldstyle Book Italic"/>
              </a:rPr>
              <a:t>Simulations are much more than a reward or change of pace activity!</a:t>
            </a:r>
            <a:endParaRPr lang="en-US" sz="2400" b="1" dirty="0">
              <a:latin typeface="Bodoni 72 Oldstyle Book Italic"/>
            </a:endParaRPr>
          </a:p>
        </p:txBody>
      </p:sp>
    </p:spTree>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Simulations allow for many enrichment activities. After </a:t>
            </a:r>
            <a:r>
              <a:rPr lang="en-US" sz="2400" b="1" dirty="0" smtClean="0"/>
              <a:t>the simulation you can follow up with:</a:t>
            </a:r>
            <a:r>
              <a:rPr lang="en-US" dirty="0" smtClean="0"/>
              <a:t/>
            </a:r>
            <a:br>
              <a:rPr lang="en-US" dirty="0" smtClean="0"/>
            </a:br>
            <a:endParaRPr lang="en-US" dirty="0"/>
          </a:p>
        </p:txBody>
      </p:sp>
      <p:sp>
        <p:nvSpPr>
          <p:cNvPr id="3" name="Text Placeholder 2"/>
          <p:cNvSpPr>
            <a:spLocks noGrp="1"/>
          </p:cNvSpPr>
          <p:nvPr>
            <p:ph type="body" sz="half" idx="1"/>
          </p:nvPr>
        </p:nvSpPr>
        <p:spPr>
          <a:xfrm>
            <a:off x="457200" y="1371600"/>
            <a:ext cx="4038600" cy="4530725"/>
          </a:xfrm>
        </p:spPr>
        <p:txBody>
          <a:bodyPr/>
          <a:lstStyle/>
          <a:p>
            <a:r>
              <a:rPr lang="en-US" sz="2800" dirty="0" smtClean="0"/>
              <a:t>A debriefing including a discussion of alternate outcomes or how history might have been different with a few changes</a:t>
            </a:r>
          </a:p>
          <a:p>
            <a:r>
              <a:rPr lang="en-US" sz="2800" dirty="0" smtClean="0"/>
              <a:t>Running the simulation again with a different time period, location, or set of characters</a:t>
            </a:r>
          </a:p>
          <a:p>
            <a:pPr>
              <a:buNone/>
            </a:pPr>
            <a:endParaRPr lang="en-US" sz="2800" dirty="0"/>
          </a:p>
        </p:txBody>
      </p:sp>
      <p:sp>
        <p:nvSpPr>
          <p:cNvPr id="4" name="Content Placeholder 3"/>
          <p:cNvSpPr>
            <a:spLocks noGrp="1"/>
          </p:cNvSpPr>
          <p:nvPr>
            <p:ph sz="half" idx="2"/>
          </p:nvPr>
        </p:nvSpPr>
        <p:spPr>
          <a:xfrm>
            <a:off x="4724400" y="1371600"/>
            <a:ext cx="4038600" cy="4530725"/>
          </a:xfrm>
        </p:spPr>
        <p:txBody>
          <a:bodyPr/>
          <a:lstStyle/>
          <a:p>
            <a:r>
              <a:rPr lang="en-US" sz="2800" dirty="0" smtClean="0"/>
              <a:t>An essay or other assessment of what they have learned</a:t>
            </a:r>
          </a:p>
          <a:p>
            <a:r>
              <a:rPr lang="en-US" sz="2800" dirty="0" smtClean="0"/>
              <a:t>A student made film or play</a:t>
            </a:r>
          </a:p>
          <a:p>
            <a:r>
              <a:rPr lang="en-US" sz="2800" dirty="0" smtClean="0"/>
              <a:t>A creative writing assignment</a:t>
            </a:r>
          </a:p>
          <a:p>
            <a:r>
              <a:rPr lang="en-US" sz="2800" dirty="0" smtClean="0"/>
              <a:t>Having students create their own simulation</a:t>
            </a:r>
            <a:endParaRPr lang="en-US" sz="2800" dirty="0"/>
          </a:p>
        </p:txBody>
      </p:sp>
    </p:spTree>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b="1" dirty="0">
                <a:latin typeface="Arial Black" panose="020B0604020202020204" pitchFamily="34" charset="0"/>
                <a:cs typeface="Arial Black" panose="020B0604020202020204" pitchFamily="34" charset="0"/>
              </a:rPr>
              <a:t>Conclusion</a:t>
            </a:r>
          </a:p>
        </p:txBody>
      </p:sp>
      <p:sp>
        <p:nvSpPr>
          <p:cNvPr id="20483" name="Rectangle 3"/>
          <p:cNvSpPr>
            <a:spLocks noGrp="1" noChangeArrowheads="1"/>
          </p:cNvSpPr>
          <p:nvPr>
            <p:ph type="body" idx="1"/>
          </p:nvPr>
        </p:nvSpPr>
        <p:spPr>
          <a:xfrm>
            <a:off x="762000" y="1219200"/>
            <a:ext cx="7696200" cy="4530725"/>
          </a:xfrm>
        </p:spPr>
        <p:txBody>
          <a:bodyPr/>
          <a:lstStyle/>
          <a:p>
            <a:pPr eaLnBrk="1" hangingPunct="1">
              <a:spcBef>
                <a:spcPts val="1920"/>
              </a:spcBef>
            </a:pPr>
            <a:r>
              <a:rPr lang="en-US" sz="2800" b="1" dirty="0"/>
              <a:t>Simulations</a:t>
            </a:r>
            <a:r>
              <a:rPr lang="en-US" sz="2800" b="1" dirty="0" smtClean="0"/>
              <a:t> work better than many traditional classroom instructional activities</a:t>
            </a:r>
          </a:p>
          <a:p>
            <a:pPr eaLnBrk="1" hangingPunct="1">
              <a:spcBef>
                <a:spcPts val="1920"/>
              </a:spcBef>
            </a:pPr>
            <a:r>
              <a:rPr lang="en-US" sz="2800" b="1" dirty="0" smtClean="0"/>
              <a:t>They are well worth the time invested in them</a:t>
            </a:r>
          </a:p>
          <a:p>
            <a:pPr eaLnBrk="1" hangingPunct="1">
              <a:spcBef>
                <a:spcPts val="1920"/>
              </a:spcBef>
            </a:pPr>
            <a:r>
              <a:rPr lang="en-US" sz="2800" b="1" dirty="0" smtClean="0"/>
              <a:t>They should be a regular part of every history teacher’s teaching repertoire</a:t>
            </a:r>
          </a:p>
          <a:p>
            <a:pPr eaLnBrk="1" hangingPunct="1">
              <a:spcBef>
                <a:spcPts val="1920"/>
              </a:spcBef>
            </a:pPr>
            <a:r>
              <a:rPr lang="en-US" sz="2800" b="1" dirty="0" smtClean="0"/>
              <a:t>They have many long term educational benefits</a:t>
            </a:r>
          </a:p>
          <a:p>
            <a:pPr lvl="1" eaLnBrk="1" hangingPunct="1">
              <a:spcBef>
                <a:spcPts val="1920"/>
              </a:spcBef>
            </a:pPr>
            <a:endParaRPr lang="en-US" sz="2400" dirty="0" smtClean="0"/>
          </a:p>
        </p:txBody>
      </p:sp>
      <p:sp>
        <p:nvSpPr>
          <p:cNvPr id="4" name="TextBox 3"/>
          <p:cNvSpPr txBox="1"/>
          <p:nvPr/>
        </p:nvSpPr>
        <p:spPr>
          <a:xfrm>
            <a:off x="0" y="6096000"/>
            <a:ext cx="9144000" cy="461665"/>
          </a:xfrm>
          <a:prstGeom prst="rect">
            <a:avLst/>
          </a:prstGeom>
          <a:noFill/>
        </p:spPr>
        <p:txBody>
          <a:bodyPr wrap="square" rtlCol="0">
            <a:spAutoFit/>
          </a:bodyPr>
          <a:lstStyle/>
          <a:p>
            <a:pPr algn="ctr"/>
            <a:r>
              <a:rPr lang="en-US" sz="2400" b="1" dirty="0" smtClean="0">
                <a:latin typeface="Bodoni 72 Oldstyle Book Italic"/>
              </a:rPr>
              <a:t>Break out of your comfort zone and try them. You will be richly rewarded!</a:t>
            </a:r>
            <a:endParaRPr lang="en-US" sz="2400" b="1" dirty="0">
              <a:latin typeface="Bodoni 72 Oldstyle Book Italic"/>
            </a:endParaRPr>
          </a:p>
        </p:txBody>
      </p:sp>
    </p:spTree>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7813"/>
            <a:ext cx="8229600" cy="1139825"/>
          </a:xfrm>
        </p:spPr>
        <p:txBody>
          <a:bodyPr wrap="square" anchor="t">
            <a:normAutofit/>
          </a:bodyPr>
          <a:lstStyle/>
          <a:p>
            <a:pPr eaLnBrk="1" hangingPunct="1"/>
            <a:r>
              <a:rPr lang="en-US" b="1" dirty="0">
                <a:latin typeface="Arial Black" panose="020B0604020202020204" pitchFamily="34" charset="0"/>
                <a:cs typeface="Arial Black" panose="020B0604020202020204" pitchFamily="34" charset="0"/>
              </a:rPr>
              <a:t>Agenda</a:t>
            </a:r>
          </a:p>
        </p:txBody>
      </p:sp>
      <p:graphicFrame>
        <p:nvGraphicFramePr>
          <p:cNvPr id="4101" name="Rectangle 3">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1366F2F5-0E86-436D-9687-2A1BF753B081}"/>
              </a:ext>
            </a:extLst>
          </p:cNvPr>
          <p:cNvGraphicFramePr/>
          <p:nvPr>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220939478"/>
              </p:ext>
            </p:extLst>
          </p:nvPr>
        </p:nvGraphicFramePr>
        <p:xfrm>
          <a:off x="457200" y="1600200"/>
          <a:ext cx="8229600" cy="4530725"/>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524000" y="6248400"/>
            <a:ext cx="7162800" cy="461665"/>
          </a:xfrm>
          <a:prstGeom prst="rect">
            <a:avLst/>
          </a:prstGeom>
          <a:noFill/>
        </p:spPr>
        <p:txBody>
          <a:bodyPr wrap="square" rtlCol="0">
            <a:spAutoFit/>
          </a:bodyPr>
          <a:lstStyle/>
          <a:p>
            <a:r>
              <a:rPr lang="en-US" sz="2400" dirty="0" smtClean="0"/>
              <a:t>T</a:t>
            </a:r>
            <a:r>
              <a:rPr lang="en-US" sz="2400" dirty="0" smtClean="0"/>
              <a:t>he Long </a:t>
            </a:r>
            <a:r>
              <a:rPr lang="en-US" sz="2400" dirty="0" smtClean="0"/>
              <a:t>T</a:t>
            </a:r>
            <a:r>
              <a:rPr lang="en-US" sz="2400" dirty="0" smtClean="0"/>
              <a:t>erm </a:t>
            </a:r>
            <a:r>
              <a:rPr lang="en-US" sz="2400" dirty="0" smtClean="0"/>
              <a:t>B</a:t>
            </a:r>
            <a:r>
              <a:rPr lang="en-US" sz="2400" dirty="0" smtClean="0"/>
              <a:t>enefits of Using </a:t>
            </a:r>
            <a:r>
              <a:rPr lang="en-US" sz="2400" dirty="0" smtClean="0"/>
              <a:t>S</a:t>
            </a:r>
            <a:r>
              <a:rPr lang="en-US" sz="2400" dirty="0" smtClean="0"/>
              <a:t>imulations</a:t>
            </a:r>
            <a:endParaRPr lang="en-US" sz="2400" dirty="0"/>
          </a:p>
        </p:txBody>
      </p:sp>
    </p:spTree>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Coming soon!</a:t>
            </a:r>
            <a:endParaRPr lang="en-US" dirty="0"/>
          </a:p>
        </p:txBody>
      </p:sp>
      <p:pic>
        <p:nvPicPr>
          <p:cNvPr id="6" name="Content Placeholder 5" descr="Screen Shot 2021-02-06 at 10.25.26 AM.png"/>
          <p:cNvPicPr>
            <a:picLocks noGrp="1" noChangeAspect="1"/>
          </p:cNvPicPr>
          <p:nvPr>
            <p:ph idx="1"/>
          </p:nvPr>
        </p:nvPicPr>
        <p:blipFill>
          <a:blip r:embed="rId3"/>
          <a:srcRect l="2925" r="-1575"/>
          <a:stretch>
            <a:fillRect/>
          </a:stretch>
        </p:blipFill>
        <p:spPr>
          <a:xfrm>
            <a:off x="838200" y="1371600"/>
            <a:ext cx="3224925" cy="4569546"/>
          </a:xfrm>
        </p:spPr>
      </p:pic>
      <p:graphicFrame>
        <p:nvGraphicFramePr>
          <p:cNvPr id="29699" name="Object 3"/>
          <p:cNvGraphicFramePr>
            <a:graphicFrameLocks noChangeAspect="1"/>
          </p:cNvGraphicFramePr>
          <p:nvPr/>
        </p:nvGraphicFramePr>
        <p:xfrm>
          <a:off x="4724400" y="1447800"/>
          <a:ext cx="3375025" cy="4572000"/>
        </p:xfrm>
        <a:graphic>
          <a:graphicData uri="http://schemas.openxmlformats.org/presentationml/2006/ole">
            <p:oleObj spid="_x0000_s29699" name="Document" r:id="rId4" imgW="5486400" imgH="4267200" progId="Word.Document.12">
              <p:link updateAutomatic="1"/>
            </p:oleObj>
          </a:graphicData>
        </a:graphic>
      </p:graphicFrame>
    </p:spTree>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895B7D96-B858-D649-AE36-896A502BE6B6}"/>
              </a:ext>
            </a:extLst>
          </p:cNvPr>
          <p:cNvSpPr>
            <a:spLocks noGrp="1"/>
          </p:cNvSpPr>
          <p:nvPr>
            <p:ph type="title"/>
          </p:nvPr>
        </p:nvSpPr>
        <p:spPr>
          <a:xfrm>
            <a:off x="1295400" y="1371600"/>
            <a:ext cx="6553200" cy="1362075"/>
          </a:xfrm>
        </p:spPr>
        <p:txBody>
          <a:bodyPr/>
          <a:lstStyle/>
          <a:p>
            <a:r>
              <a:rPr lang="en-US" dirty="0">
                <a:latin typeface="Arial Black" panose="020B0604020202020204" pitchFamily="34" charset="0"/>
                <a:cs typeface="Arial Black" panose="020B0604020202020204" pitchFamily="34" charset="0"/>
              </a:rPr>
              <a:t>Thank you for attending</a:t>
            </a:r>
          </a:p>
        </p:txBody>
      </p:sp>
      <p:sp>
        <p:nvSpPr>
          <p:cNvPr id="3" name="Text Placeholder 2">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49371D95-4977-8F4F-AF13-3707BEE9C83A}"/>
              </a:ext>
            </a:extLst>
          </p:cNvPr>
          <p:cNvSpPr>
            <a:spLocks noGrp="1"/>
          </p:cNvSpPr>
          <p:nvPr>
            <p:ph type="body" idx="1"/>
          </p:nvPr>
        </p:nvSpPr>
        <p:spPr>
          <a:xfrm>
            <a:off x="1295399" y="2906713"/>
            <a:ext cx="7199313" cy="979487"/>
          </a:xfrm>
        </p:spPr>
        <p:txBody>
          <a:bodyPr/>
          <a:lstStyle/>
          <a:p>
            <a:r>
              <a:rPr lang="en-US" sz="3000" dirty="0"/>
              <a:t>Any questions?</a:t>
            </a:r>
          </a:p>
        </p:txBody>
      </p:sp>
      <p:pic>
        <p:nvPicPr>
          <p:cNvPr id="5" name="Picture 4" descr="Logo&#10;&#10;Description automatically generated">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8B34EE8A-EF94-044A-932F-9B56ECE0E01E}"/>
              </a:ext>
            </a:extLst>
          </p:cNvPr>
          <p:cNvPicPr>
            <a:picLocks noChangeAspect="1"/>
          </p:cNvPicPr>
          <p:nvPr/>
        </p:nvPicPr>
        <p:blipFill>
          <a:blip r:embed="rId2">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029200" y="4953000"/>
            <a:ext cx="3073400" cy="594852"/>
          </a:xfrm>
          <a:prstGeom prst="rect">
            <a:avLst/>
          </a:prstGeom>
        </p:spPr>
      </p:pic>
      <p:pic>
        <p:nvPicPr>
          <p:cNvPr id="6" name="Picture 5" descr="Screen Shot 2017-11-13 at 12.21.22 PM.png">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3C2774E4-A7F6-1B46-A2D6-922032730F6F}"/>
              </a:ext>
            </a:extLst>
          </p:cNvPr>
          <p:cNvPicPr>
            <a:picLocks noChangeAspect="1"/>
          </p:cNvPicPr>
          <p:nvPr/>
        </p:nvPicPr>
        <p:blipFill>
          <a:blip r:embed="rId3"/>
          <a:stretch>
            <a:fillRect/>
          </a:stretch>
        </p:blipFill>
        <p:spPr>
          <a:xfrm>
            <a:off x="1041400" y="4667624"/>
            <a:ext cx="3060700" cy="1165603"/>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909214529"/>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7813"/>
            <a:ext cx="8229600" cy="636587"/>
          </a:xfrm>
        </p:spPr>
        <p:txBody>
          <a:bodyPr/>
          <a:lstStyle/>
          <a:p>
            <a:pPr eaLnBrk="1" hangingPunct="1"/>
            <a:r>
              <a:rPr lang="en-US" sz="3200" b="1" dirty="0">
                <a:latin typeface="Arial Black" panose="020B0604020202020204" pitchFamily="34" charset="0"/>
                <a:cs typeface="Arial Black" panose="020B0604020202020204" pitchFamily="34" charset="0"/>
              </a:rPr>
              <a:t>References</a:t>
            </a:r>
          </a:p>
        </p:txBody>
      </p:sp>
      <p:sp>
        <p:nvSpPr>
          <p:cNvPr id="21507" name="Rectangle 3"/>
          <p:cNvSpPr>
            <a:spLocks noGrp="1" noChangeArrowheads="1"/>
          </p:cNvSpPr>
          <p:nvPr>
            <p:ph type="body" idx="1"/>
          </p:nvPr>
        </p:nvSpPr>
        <p:spPr>
          <a:xfrm>
            <a:off x="457200" y="914400"/>
            <a:ext cx="8229600" cy="4911725"/>
          </a:xfrm>
        </p:spPr>
        <p:txBody>
          <a:bodyPr/>
          <a:lstStyle/>
          <a:p>
            <a:pPr eaLnBrk="1" hangingPunct="1">
              <a:lnSpc>
                <a:spcPct val="80000"/>
              </a:lnSpc>
            </a:pPr>
            <a:r>
              <a:rPr lang="en-US" sz="1100" dirty="0"/>
              <a:t>Bloom, B. &amp; Krathwohl, D.  (1984).  </a:t>
            </a:r>
            <a:r>
              <a:rPr lang="en-US" sz="1100" i="1" dirty="0"/>
              <a:t>Taxonomy of Educational Objectives.  Book 1:  Cognitive Domain</a:t>
            </a:r>
            <a:r>
              <a:rPr lang="en-US" sz="1100" dirty="0"/>
              <a:t>.  White Plains, NY:  Longman</a:t>
            </a:r>
          </a:p>
          <a:p>
            <a:pPr eaLnBrk="1" hangingPunct="1">
              <a:lnSpc>
                <a:spcPct val="80000"/>
              </a:lnSpc>
            </a:pPr>
            <a:r>
              <a:rPr lang="en-US" sz="1100" dirty="0"/>
              <a:t>Cyber Nation Simulations.  (2008).  Accessed on 6-28-2008 at </a:t>
            </a:r>
            <a:r>
              <a:rPr lang="en-US" sz="1100" dirty="0">
                <a:hlinkClick r:id="rId2"/>
              </a:rPr>
              <a:t>www.cybernations.net</a:t>
            </a:r>
            <a:r>
              <a:rPr lang="en-US" sz="1100" dirty="0"/>
              <a:t> </a:t>
            </a:r>
          </a:p>
          <a:p>
            <a:pPr eaLnBrk="1" hangingPunct="1">
              <a:lnSpc>
                <a:spcPct val="80000"/>
              </a:lnSpc>
            </a:pPr>
            <a:r>
              <a:rPr lang="en-US" sz="1100" dirty="0"/>
              <a:t>Di Giacomo, R.  (2002).  </a:t>
            </a:r>
            <a:r>
              <a:rPr lang="en-US" sz="1100" i="1" dirty="0"/>
              <a:t>Short Role Playing Simulations for US History</a:t>
            </a:r>
            <a:r>
              <a:rPr lang="en-US" sz="1100" dirty="0"/>
              <a:t>.  San Jose, CA:  Magnifico Publications.  </a:t>
            </a:r>
          </a:p>
          <a:p>
            <a:pPr eaLnBrk="1" hangingPunct="1">
              <a:lnSpc>
                <a:spcPct val="80000"/>
              </a:lnSpc>
            </a:pPr>
            <a:r>
              <a:rPr lang="en-US" sz="1100" dirty="0"/>
              <a:t>Duncombe, S., &amp; Heikkinen, M. H. (1990, January/February). </a:t>
            </a:r>
            <a:r>
              <a:rPr lang="en-US" sz="1100" i="1" dirty="0"/>
              <a:t>Role-playing for different viewpoints</a:t>
            </a:r>
            <a:r>
              <a:rPr lang="en-US" sz="1100" dirty="0"/>
              <a:t>. </a:t>
            </a:r>
            <a:r>
              <a:rPr lang="en-US" sz="1100" i="1" dirty="0"/>
              <a:t>Social Studies, 81</a:t>
            </a:r>
            <a:r>
              <a:rPr lang="en-US" sz="1100" dirty="0"/>
              <a:t>(1), 33-35.</a:t>
            </a:r>
          </a:p>
          <a:p>
            <a:pPr eaLnBrk="1" hangingPunct="1">
              <a:lnSpc>
                <a:spcPct val="80000"/>
              </a:lnSpc>
            </a:pPr>
            <a:r>
              <a:rPr lang="en-US" sz="1100" dirty="0"/>
              <a:t>Education Services &amp; Staff Development Association of Central Kansas.  </a:t>
            </a:r>
            <a:r>
              <a:rPr lang="en-US" sz="1100" i="1" dirty="0"/>
              <a:t>Social Studies Centra</a:t>
            </a:r>
            <a:r>
              <a:rPr lang="en-US" sz="1100" dirty="0"/>
              <a:t>l.  Accessed on 6-23-2008 at </a:t>
            </a:r>
            <a:r>
              <a:rPr lang="en-US" sz="1100" dirty="0">
                <a:hlinkClick r:id="rId3"/>
              </a:rPr>
              <a:t>http://www.socialstudiescentral.com/?q=node/88</a:t>
            </a:r>
            <a:r>
              <a:rPr lang="en-US" sz="1100" dirty="0"/>
              <a:t> </a:t>
            </a:r>
          </a:p>
          <a:p>
            <a:pPr eaLnBrk="1" hangingPunct="1">
              <a:lnSpc>
                <a:spcPct val="80000"/>
              </a:lnSpc>
            </a:pPr>
            <a:r>
              <a:rPr lang="en-US" sz="1100" dirty="0"/>
              <a:t>Gardner, H.  (1983). </a:t>
            </a:r>
            <a:r>
              <a:rPr lang="en-US" sz="1100" i="1" dirty="0"/>
              <a:t>Frames of Mind:  The Theory of Multiple Intelligences</a:t>
            </a:r>
            <a:r>
              <a:rPr lang="en-US" sz="1100" dirty="0"/>
              <a:t>.  New York:  Basic Books.</a:t>
            </a:r>
          </a:p>
          <a:p>
            <a:pPr eaLnBrk="1" hangingPunct="1">
              <a:lnSpc>
                <a:spcPct val="80000"/>
              </a:lnSpc>
            </a:pPr>
            <a:r>
              <a:rPr lang="en-US" sz="1100" dirty="0"/>
              <a:t>Grauerholz, E., &amp; Scuteri, G. M. (1989, October). Learning to role-take: A teaching technique to enhance awareness of the "other". </a:t>
            </a:r>
            <a:r>
              <a:rPr lang="en-US" sz="1100" i="1" dirty="0"/>
              <a:t>Teaching Sociology</a:t>
            </a:r>
            <a:r>
              <a:rPr lang="en-US" sz="1100" dirty="0"/>
              <a:t>, </a:t>
            </a:r>
            <a:r>
              <a:rPr lang="en-US" sz="1100" u="sng" dirty="0"/>
              <a:t>17</a:t>
            </a:r>
            <a:r>
              <a:rPr lang="en-US" sz="1100" dirty="0"/>
              <a:t>(4), 480-483.</a:t>
            </a:r>
          </a:p>
          <a:p>
            <a:pPr eaLnBrk="1" hangingPunct="1">
              <a:lnSpc>
                <a:spcPct val="80000"/>
              </a:lnSpc>
            </a:pPr>
            <a:r>
              <a:rPr lang="en-US" sz="1100" dirty="0"/>
              <a:t>Impact Games.  (2008).  </a:t>
            </a:r>
            <a:r>
              <a:rPr lang="en-US" sz="1100" i="1" dirty="0"/>
              <a:t>Play the News</a:t>
            </a:r>
            <a:r>
              <a:rPr lang="en-US" sz="1100" dirty="0"/>
              <a:t>.  Accessed on 6-28-2008 at </a:t>
            </a:r>
            <a:r>
              <a:rPr lang="en-US" sz="1100" dirty="0">
                <a:hlinkClick r:id="rId4"/>
              </a:rPr>
              <a:t>http://www.playthenewsgame.com/community/home.action</a:t>
            </a:r>
            <a:r>
              <a:rPr lang="en-US" sz="1100" dirty="0"/>
              <a:t> </a:t>
            </a:r>
          </a:p>
          <a:p>
            <a:pPr eaLnBrk="1" hangingPunct="1">
              <a:lnSpc>
                <a:spcPct val="80000"/>
              </a:lnSpc>
            </a:pPr>
            <a:r>
              <a:rPr lang="en-US" sz="1100" dirty="0"/>
              <a:t>Kannan, S.  (2008).  </a:t>
            </a:r>
            <a:r>
              <a:rPr lang="en-US" sz="1100" i="1" dirty="0"/>
              <a:t>Beyond the Fire:  Teen Experiences in War</a:t>
            </a:r>
            <a:r>
              <a:rPr lang="en-US" sz="1100" dirty="0"/>
              <a:t>.  Accessed on 6-28-2008 at </a:t>
            </a:r>
            <a:r>
              <a:rPr lang="en-US" sz="1100" dirty="0">
                <a:hlinkClick r:id="rId5"/>
              </a:rPr>
              <a:t>http://www.itvs.org/beyondthefire/</a:t>
            </a:r>
            <a:r>
              <a:rPr lang="en-US" sz="1100" dirty="0"/>
              <a:t> </a:t>
            </a:r>
          </a:p>
          <a:p>
            <a:pPr eaLnBrk="1" hangingPunct="1">
              <a:lnSpc>
                <a:spcPct val="80000"/>
              </a:lnSpc>
            </a:pPr>
            <a:r>
              <a:rPr lang="en-US" sz="1100" dirty="0"/>
              <a:t>Karjala, H. E., &amp; White, R. E. (1983, November). American history through music and role play. </a:t>
            </a:r>
            <a:r>
              <a:rPr lang="en-US" sz="1100" i="1" dirty="0"/>
              <a:t>History Teacher</a:t>
            </a:r>
            <a:r>
              <a:rPr lang="en-US" sz="1100" dirty="0"/>
              <a:t>, 17(1), 33-59. </a:t>
            </a:r>
          </a:p>
          <a:p>
            <a:pPr eaLnBrk="1" hangingPunct="1">
              <a:lnSpc>
                <a:spcPct val="80000"/>
              </a:lnSpc>
            </a:pPr>
            <a:r>
              <a:rPr lang="en-US" sz="1100" dirty="0"/>
              <a:t>Kitzerow, P. (1990, April). Active learning in the classroom: The use of group role plays. </a:t>
            </a:r>
            <a:r>
              <a:rPr lang="en-US" sz="1100" i="1" dirty="0"/>
              <a:t>Teaching Sociology</a:t>
            </a:r>
            <a:r>
              <a:rPr lang="en-US" sz="1100" dirty="0"/>
              <a:t>, </a:t>
            </a:r>
            <a:r>
              <a:rPr lang="en-US" sz="1100" u="sng" dirty="0"/>
              <a:t>18</a:t>
            </a:r>
            <a:r>
              <a:rPr lang="en-US" sz="1100" dirty="0"/>
              <a:t>(2), 223-225. </a:t>
            </a:r>
          </a:p>
          <a:p>
            <a:pPr eaLnBrk="1" hangingPunct="1">
              <a:lnSpc>
                <a:spcPct val="80000"/>
              </a:lnSpc>
            </a:pPr>
            <a:r>
              <a:rPr lang="en-US" sz="1100" dirty="0"/>
              <a:t>Lamey, S.  (1983).  </a:t>
            </a:r>
            <a:r>
              <a:rPr lang="en-US" sz="1100" i="1" dirty="0"/>
              <a:t>Teaching About Global Awareness with Simulation and Games</a:t>
            </a:r>
            <a:r>
              <a:rPr lang="en-US" sz="1100" dirty="0"/>
              <a:t>.  Center for Teaching International Relations, Univ of Denver.  Denver, CO:  CTIR Publications</a:t>
            </a:r>
          </a:p>
          <a:p>
            <a:pPr eaLnBrk="1" hangingPunct="1">
              <a:lnSpc>
                <a:spcPct val="80000"/>
              </a:lnSpc>
            </a:pPr>
            <a:r>
              <a:rPr lang="en-US" sz="1100" dirty="0"/>
              <a:t>Lee, J.  (1994).  </a:t>
            </a:r>
            <a:r>
              <a:rPr lang="en-US" sz="1100" i="1" dirty="0"/>
              <a:t>Effectiveness of the Use of Simulations in a Social Studies Classroom</a:t>
            </a:r>
            <a:r>
              <a:rPr lang="en-US" sz="1100" dirty="0"/>
              <a:t>.  Curry School of Education, University of Virginia.  Eric Document Number 381448.  Accessed on 5-23-2008 at </a:t>
            </a:r>
            <a:r>
              <a:rPr lang="en-US" sz="1100" dirty="0">
                <a:hlinkClick r:id="rId6"/>
              </a:rPr>
              <a:t>http://eric.ed.gov/ERICWebPortal/custom/portlets/recordDetails/detailmini.jsp?_nfpb=true&amp;_&amp;ERICExtSearch_SearchValue_0=ED381448&amp;ERICExtSearch_SearchType_0=no&amp;accno=ED381448</a:t>
            </a:r>
            <a:r>
              <a:rPr lang="en-US" sz="1100" dirty="0"/>
              <a:t> </a:t>
            </a:r>
          </a:p>
          <a:p>
            <a:pPr eaLnBrk="1" hangingPunct="1">
              <a:lnSpc>
                <a:spcPct val="80000"/>
              </a:lnSpc>
            </a:pPr>
            <a:r>
              <a:rPr lang="en-US" sz="1100" dirty="0"/>
              <a:t>Maidment, M.  &amp; Bronstein, R.H.  (1973</a:t>
            </a:r>
            <a:r>
              <a:rPr lang="en-US" sz="1100" i="1" dirty="0"/>
              <a:t>).  Simulations Games:  Design and Implementation</a:t>
            </a:r>
            <a:r>
              <a:rPr lang="en-US" sz="1100" dirty="0"/>
              <a:t>.  Columbus, Charles E. Merrill.  </a:t>
            </a:r>
          </a:p>
          <a:p>
            <a:pPr eaLnBrk="1" hangingPunct="1">
              <a:lnSpc>
                <a:spcPct val="80000"/>
              </a:lnSpc>
            </a:pPr>
            <a:r>
              <a:rPr lang="en-US" sz="1100" dirty="0"/>
              <a:t>Nesbitt, W.A.  (1971).  </a:t>
            </a:r>
            <a:r>
              <a:rPr lang="en-US" sz="1100" i="1" dirty="0"/>
              <a:t>Simulation Games for the Social Studies Classroom</a:t>
            </a:r>
            <a:r>
              <a:rPr lang="en-US" sz="1100" dirty="0"/>
              <a:t>.  Foreign Policy Association.  </a:t>
            </a:r>
          </a:p>
          <a:p>
            <a:pPr eaLnBrk="1" hangingPunct="1">
              <a:lnSpc>
                <a:spcPct val="80000"/>
              </a:lnSpc>
            </a:pPr>
            <a:r>
              <a:rPr lang="en-US" sz="1100" dirty="0"/>
              <a:t>Piage, J.  (1972). Development and Learning.  In Lavattelly, C.S. &amp; Stendeler, F. </a:t>
            </a:r>
            <a:r>
              <a:rPr lang="en-US" sz="1100" i="1" dirty="0"/>
              <a:t>Reading in Child Behavior and Development</a:t>
            </a:r>
            <a:r>
              <a:rPr lang="en-US" sz="1100" dirty="0"/>
              <a:t>.  New York:  Hartcourt Brace Janovich.  </a:t>
            </a:r>
          </a:p>
          <a:p>
            <a:pPr eaLnBrk="1" hangingPunct="1">
              <a:lnSpc>
                <a:spcPct val="80000"/>
              </a:lnSpc>
            </a:pPr>
            <a:r>
              <a:rPr lang="en-US" sz="1100" dirty="0"/>
              <a:t>Population Connection (2008).  </a:t>
            </a:r>
            <a:r>
              <a:rPr lang="en-US" sz="1100" i="1" dirty="0"/>
              <a:t>A Nation of Immigrants</a:t>
            </a:r>
            <a:r>
              <a:rPr lang="en-US" sz="1100" dirty="0"/>
              <a:t>.  Washington, D.C.  Accessed on 6-28-2008 at </a:t>
            </a:r>
            <a:r>
              <a:rPr lang="en-US" sz="1100" dirty="0">
                <a:hlinkClick r:id="rId7"/>
              </a:rPr>
              <a:t>http://www.populationeducation.org/docs/300millionlessons/immigrtn.pdf</a:t>
            </a:r>
            <a:r>
              <a:rPr lang="en-US" sz="1100" dirty="0"/>
              <a:t> </a:t>
            </a:r>
          </a:p>
          <a:p>
            <a:pPr eaLnBrk="1" hangingPunct="1">
              <a:lnSpc>
                <a:spcPct val="80000"/>
              </a:lnSpc>
            </a:pPr>
            <a:r>
              <a:rPr lang="en-US" sz="1100" dirty="0"/>
              <a:t>Thatcher, D.  (1986).  Promoting Learning Through Games and Simulations.  </a:t>
            </a:r>
            <a:r>
              <a:rPr lang="en-US" sz="1100" i="1" dirty="0"/>
              <a:t>Simulations and Games for Learning</a:t>
            </a:r>
            <a:r>
              <a:rPr lang="en-US" sz="1100" dirty="0"/>
              <a:t>, 16(4), p. 144-154.  </a:t>
            </a:r>
          </a:p>
          <a:p>
            <a:pPr eaLnBrk="1" hangingPunct="1">
              <a:lnSpc>
                <a:spcPct val="80000"/>
              </a:lnSpc>
            </a:pPr>
            <a:r>
              <a:rPr lang="en-US" sz="1100" dirty="0"/>
              <a:t>Van Sickle, R. L. (1990). Problem solving in social studies education: Simplifications of research on problem solving and cooperative learning. </a:t>
            </a:r>
            <a:r>
              <a:rPr lang="en-US" sz="1100" i="1" dirty="0"/>
              <a:t>Journal of Social Studies Research</a:t>
            </a:r>
            <a:r>
              <a:rPr lang="en-US" sz="1100" dirty="0"/>
              <a:t>, </a:t>
            </a:r>
            <a:r>
              <a:rPr lang="en-US" sz="1100" u="sng" dirty="0"/>
              <a:t>14</a:t>
            </a:r>
            <a:r>
              <a:rPr lang="en-US" sz="1100" dirty="0"/>
              <a:t>(1), 33-43.</a:t>
            </a:r>
          </a:p>
        </p:txBody>
      </p:sp>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latin typeface="Arial Black" panose="020B0604020202020204" pitchFamily="34" charset="0"/>
                <a:cs typeface="Arial Black" panose="020B0604020202020204" pitchFamily="34" charset="0"/>
              </a:rPr>
              <a:t>What are Simulations?</a:t>
            </a:r>
          </a:p>
        </p:txBody>
      </p:sp>
      <p:sp>
        <p:nvSpPr>
          <p:cNvPr id="5123" name="Rectangle 3"/>
          <p:cNvSpPr>
            <a:spLocks noGrp="1" noChangeArrowheads="1"/>
          </p:cNvSpPr>
          <p:nvPr>
            <p:ph type="body" idx="1"/>
          </p:nvPr>
        </p:nvSpPr>
        <p:spPr>
          <a:xfrm>
            <a:off x="457200" y="1417638"/>
            <a:ext cx="8229600" cy="4830762"/>
          </a:xfrm>
        </p:spPr>
        <p:txBody>
          <a:bodyPr/>
          <a:lstStyle/>
          <a:p>
            <a:pPr eaLnBrk="1" hangingPunct="1">
              <a:spcBef>
                <a:spcPts val="2376"/>
              </a:spcBef>
            </a:pPr>
            <a:r>
              <a:rPr lang="en-US" sz="2400" dirty="0"/>
              <a:t>Students assume a historical persona. </a:t>
            </a:r>
          </a:p>
          <a:p>
            <a:pPr eaLnBrk="1" hangingPunct="1">
              <a:spcBef>
                <a:spcPts val="2376"/>
              </a:spcBef>
            </a:pPr>
            <a:r>
              <a:rPr lang="en-US" sz="2400" dirty="0"/>
              <a:t>Students act/make decisions as their persona would, based upon research. </a:t>
            </a:r>
          </a:p>
          <a:p>
            <a:pPr eaLnBrk="1" hangingPunct="1">
              <a:spcBef>
                <a:spcPts val="2376"/>
              </a:spcBef>
            </a:pPr>
            <a:r>
              <a:rPr lang="en-US" sz="2400" dirty="0"/>
              <a:t>Within predetermined confines, students make choices that either recreate or change history.</a:t>
            </a:r>
          </a:p>
          <a:p>
            <a:pPr eaLnBrk="1" hangingPunct="1">
              <a:spcBef>
                <a:spcPts val="2376"/>
              </a:spcBef>
            </a:pPr>
            <a:r>
              <a:rPr lang="en-US" sz="2400" dirty="0"/>
              <a:t>By playing a role, students gain understanding of how historical decisions were made and empathy for those involved in historical changes.</a:t>
            </a:r>
          </a:p>
        </p:txBody>
      </p:sp>
    </p:spTree>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7813"/>
            <a:ext cx="8229600" cy="1139825"/>
          </a:xfrm>
        </p:spPr>
        <p:txBody>
          <a:bodyPr wrap="square" anchor="t">
            <a:normAutofit fontScale="90000"/>
          </a:bodyPr>
          <a:lstStyle/>
          <a:p>
            <a:pPr eaLnBrk="1" hangingPunct="1"/>
            <a:r>
              <a:rPr lang="en-US" b="1" dirty="0" smtClean="0">
                <a:latin typeface="Arial Black" panose="020B0604020202020204" pitchFamily="34" charset="0"/>
                <a:cs typeface="Arial Black" panose="020B0604020202020204" pitchFamily="34" charset="0"/>
              </a:rPr>
              <a:t>Examples of historical simulations</a:t>
            </a:r>
            <a:endParaRPr lang="en-US" b="1" dirty="0">
              <a:latin typeface="Arial Black" panose="020B0604020202020204" pitchFamily="34" charset="0"/>
              <a:cs typeface="Arial Black" panose="020B0604020202020204" pitchFamily="34" charset="0"/>
            </a:endParaRPr>
          </a:p>
        </p:txBody>
      </p:sp>
      <p:graphicFrame>
        <p:nvGraphicFramePr>
          <p:cNvPr id="6149" name="Rectangle 3">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074F6D68-BE2E-4E4C-8BE5-319D83171A8D}"/>
              </a:ext>
            </a:extLst>
          </p:cNvPr>
          <p:cNvGraphicFramePr/>
          <p:nvPr>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92357138"/>
              </p:ext>
            </p:extLst>
          </p:nvPr>
        </p:nvGraphicFramePr>
        <p:xfrm>
          <a:off x="457200" y="1600200"/>
          <a:ext cx="8229600" cy="4530725"/>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Tree>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800" b="1" dirty="0">
                <a:latin typeface="Arial Black" panose="020B0604020202020204" pitchFamily="34" charset="0"/>
                <a:cs typeface="Arial Black" panose="020B0604020202020204" pitchFamily="34" charset="0"/>
              </a:rPr>
              <a:t>Rationale and Use in the Social Studies</a:t>
            </a:r>
          </a:p>
        </p:txBody>
      </p:sp>
      <p:sp>
        <p:nvSpPr>
          <p:cNvPr id="7171" name="Rectangle 3"/>
          <p:cNvSpPr>
            <a:spLocks noGrp="1" noChangeArrowheads="1"/>
          </p:cNvSpPr>
          <p:nvPr>
            <p:ph type="body" idx="1"/>
          </p:nvPr>
        </p:nvSpPr>
        <p:spPr>
          <a:xfrm>
            <a:off x="457200" y="1600201"/>
            <a:ext cx="8534400" cy="4267200"/>
          </a:xfrm>
        </p:spPr>
        <p:txBody>
          <a:bodyPr/>
          <a:lstStyle/>
          <a:p>
            <a:pPr marL="609600" indent="-609600" eaLnBrk="1" hangingPunct="1">
              <a:spcBef>
                <a:spcPts val="1032"/>
              </a:spcBef>
              <a:buFontTx/>
              <a:buAutoNum type="arabicPeriod"/>
            </a:pPr>
            <a:r>
              <a:rPr lang="en-US" sz="1600" dirty="0"/>
              <a:t>Multiple Intelligences: Affective and psych-motor</a:t>
            </a:r>
          </a:p>
          <a:p>
            <a:pPr marL="609600" indent="-609600" eaLnBrk="1" hangingPunct="1">
              <a:spcBef>
                <a:spcPts val="1032"/>
              </a:spcBef>
              <a:buFontTx/>
              <a:buAutoNum type="arabicPeriod"/>
            </a:pPr>
            <a:r>
              <a:rPr lang="en-US" sz="1600" dirty="0"/>
              <a:t>Critical thinking and multiple perspective</a:t>
            </a:r>
          </a:p>
          <a:p>
            <a:pPr marL="609600" indent="-609600" eaLnBrk="1" hangingPunct="1">
              <a:spcBef>
                <a:spcPts val="1032"/>
              </a:spcBef>
              <a:buFontTx/>
              <a:buAutoNum type="arabicPeriod"/>
            </a:pPr>
            <a:r>
              <a:rPr lang="en-US" sz="1600" dirty="0"/>
              <a:t>A real-world replication</a:t>
            </a:r>
          </a:p>
          <a:p>
            <a:pPr marL="609600" indent="-609600" eaLnBrk="1" hangingPunct="1">
              <a:spcBef>
                <a:spcPts val="1032"/>
              </a:spcBef>
              <a:buFontTx/>
              <a:buAutoNum type="arabicPeriod"/>
            </a:pPr>
            <a:r>
              <a:rPr lang="en-US" sz="1600" dirty="0"/>
              <a:t>Cooperative Learning</a:t>
            </a:r>
          </a:p>
          <a:p>
            <a:pPr marL="609600" indent="-609600" eaLnBrk="1" hangingPunct="1">
              <a:spcBef>
                <a:spcPts val="1032"/>
              </a:spcBef>
              <a:buFontTx/>
              <a:buAutoNum type="arabicPeriod"/>
            </a:pPr>
            <a:r>
              <a:rPr lang="en-US" sz="1600" dirty="0"/>
              <a:t>Piaget’s Play Theory</a:t>
            </a:r>
          </a:p>
          <a:p>
            <a:pPr marL="609600" indent="-609600" eaLnBrk="1" hangingPunct="1">
              <a:spcBef>
                <a:spcPts val="1032"/>
              </a:spcBef>
              <a:buFontTx/>
              <a:buAutoNum type="arabicPeriod"/>
            </a:pPr>
            <a:r>
              <a:rPr lang="en-US" sz="1600" dirty="0"/>
              <a:t>Bloom’s Taxonomy: Synthesis </a:t>
            </a:r>
          </a:p>
          <a:p>
            <a:pPr marL="609600" indent="-609600" eaLnBrk="1" hangingPunct="1">
              <a:spcBef>
                <a:spcPts val="1032"/>
              </a:spcBef>
              <a:buFontTx/>
              <a:buAutoNum type="arabicPeriod"/>
            </a:pPr>
            <a:r>
              <a:rPr lang="en-US" sz="1600" dirty="0"/>
              <a:t>Increased retention and conceptual learning </a:t>
            </a:r>
          </a:p>
          <a:p>
            <a:pPr marL="609600" indent="-609600" eaLnBrk="1" hangingPunct="1">
              <a:spcBef>
                <a:spcPts val="1032"/>
              </a:spcBef>
              <a:buFontTx/>
              <a:buAutoNum type="arabicPeriod"/>
            </a:pPr>
            <a:r>
              <a:rPr lang="en-US" sz="1600" dirty="0"/>
              <a:t>Increased engagement, rigor, and learning outcomes </a:t>
            </a:r>
          </a:p>
          <a:p>
            <a:pPr marL="609600" indent="-609600" eaLnBrk="1" hangingPunct="1">
              <a:spcBef>
                <a:spcPts val="1032"/>
              </a:spcBef>
              <a:buFontTx/>
              <a:buAutoNum type="arabicPeriod"/>
            </a:pPr>
            <a:r>
              <a:rPr lang="en-US" sz="1600" dirty="0"/>
              <a:t>Consistent engagement throughout activity</a:t>
            </a:r>
          </a:p>
          <a:p>
            <a:pPr marL="609600" indent="-609600" eaLnBrk="1" hangingPunct="1">
              <a:spcBef>
                <a:spcPts val="1032"/>
              </a:spcBef>
              <a:buFontTx/>
              <a:buAutoNum type="arabicPeriod"/>
            </a:pPr>
            <a:r>
              <a:rPr lang="en-US" sz="1600" dirty="0"/>
              <a:t>Better test scores</a:t>
            </a:r>
          </a:p>
          <a:p>
            <a:pPr marL="609600" indent="-609600" eaLnBrk="1" hangingPunct="1">
              <a:spcBef>
                <a:spcPts val="1032"/>
              </a:spcBef>
              <a:buFontTx/>
              <a:buAutoNum type="arabicPeriod"/>
            </a:pPr>
            <a:r>
              <a:rPr lang="en-US" sz="1600" dirty="0"/>
              <a:t>Increased interest and understanding</a:t>
            </a:r>
          </a:p>
          <a:p>
            <a:pPr marL="609600" indent="-609600" eaLnBrk="1" hangingPunct="1">
              <a:spcBef>
                <a:spcPts val="1032"/>
              </a:spcBef>
              <a:buFontTx/>
              <a:buAutoNum type="arabicPeriod"/>
            </a:pPr>
            <a:r>
              <a:rPr lang="en-US" sz="1600" dirty="0"/>
              <a:t>Support active learning strategies of International Baccalaureate schools</a:t>
            </a:r>
            <a:endParaRPr lang="en-US" sz="1700" dirty="0"/>
          </a:p>
        </p:txBody>
      </p:sp>
    </p:spTree>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800" b="1" dirty="0">
                <a:latin typeface="Arial Black" panose="020B0604020202020204" pitchFamily="34" charset="0"/>
                <a:cs typeface="Arial Black" panose="020B0604020202020204" pitchFamily="34" charset="0"/>
              </a:rPr>
              <a:t>Locating Stimulating Simulations</a:t>
            </a:r>
          </a:p>
        </p:txBody>
      </p:sp>
      <p:sp>
        <p:nvSpPr>
          <p:cNvPr id="8195" name="Rectangle 3"/>
          <p:cNvSpPr>
            <a:spLocks noGrp="1" noChangeArrowheads="1"/>
          </p:cNvSpPr>
          <p:nvPr>
            <p:ph type="body" sz="half" idx="1"/>
          </p:nvPr>
        </p:nvSpPr>
        <p:spPr>
          <a:xfrm>
            <a:off x="457200" y="1828800"/>
            <a:ext cx="7696200" cy="3844925"/>
          </a:xfrm>
        </p:spPr>
        <p:txBody>
          <a:bodyPr/>
          <a:lstStyle/>
          <a:p>
            <a:pPr eaLnBrk="1" hangingPunct="1">
              <a:spcBef>
                <a:spcPts val="1224"/>
              </a:spcBef>
              <a:buNone/>
            </a:pPr>
            <a:r>
              <a:rPr lang="en-US" sz="2400" b="1" dirty="0"/>
              <a:t>Print-Based or E-book</a:t>
            </a:r>
          </a:p>
          <a:p>
            <a:pPr eaLnBrk="1" hangingPunct="1">
              <a:spcBef>
                <a:spcPts val="1224"/>
              </a:spcBef>
              <a:buClrTx/>
              <a:buFont typeface="Wingdings" charset="2"/>
              <a:buChar char="§"/>
            </a:pPr>
            <a:r>
              <a:rPr lang="en-US" sz="2000" u="sng" dirty="0">
                <a:solidFill>
                  <a:schemeClr val="accent1">
                    <a:lumMod val="75000"/>
                  </a:schemeClr>
                </a:solidFill>
                <a:uFill>
                  <a:solidFill>
                    <a:schemeClr val="accent1">
                      <a:lumMod val="75000"/>
                    </a:schemeClr>
                  </a:solidFill>
                </a:uFill>
              </a:rPr>
              <a:t>Interact simulations </a:t>
            </a:r>
            <a:r>
              <a:rPr lang="en-US" sz="2000" dirty="0">
                <a:solidFill>
                  <a:schemeClr val="accent1">
                    <a:lumMod val="75000"/>
                  </a:schemeClr>
                </a:solidFill>
              </a:rPr>
              <a:t>the Role-playing Simulations series by Richard Di Giacomo and others</a:t>
            </a:r>
          </a:p>
          <a:p>
            <a:pPr eaLnBrk="1" hangingPunct="1">
              <a:spcBef>
                <a:spcPts val="1224"/>
              </a:spcBef>
              <a:buClrTx/>
              <a:buFont typeface="Wingdings" charset="2"/>
              <a:buChar char="§"/>
            </a:pPr>
            <a:r>
              <a:rPr lang="en-US" sz="2000" u="sng" dirty="0">
                <a:solidFill>
                  <a:schemeClr val="accent1">
                    <a:lumMod val="75000"/>
                  </a:schemeClr>
                </a:solidFill>
                <a:uFill>
                  <a:solidFill>
                    <a:schemeClr val="accent1">
                      <a:lumMod val="75000"/>
                    </a:schemeClr>
                  </a:solidFill>
                </a:uFill>
              </a:rPr>
              <a:t>Social Studies School Service</a:t>
            </a:r>
          </a:p>
          <a:p>
            <a:pPr lvl="1" eaLnBrk="1" hangingPunct="1">
              <a:spcBef>
                <a:spcPts val="1224"/>
              </a:spcBef>
              <a:buClrTx/>
              <a:buFont typeface="Wingdings" charset="2"/>
              <a:buChar char="§"/>
            </a:pPr>
            <a:r>
              <a:rPr lang="en-US" sz="1600" u="sng" dirty="0">
                <a:solidFill>
                  <a:schemeClr val="accent1">
                    <a:lumMod val="75000"/>
                  </a:schemeClr>
                </a:solidFill>
                <a:uFill>
                  <a:solidFill>
                    <a:schemeClr val="accent1">
                      <a:lumMod val="75000"/>
                    </a:schemeClr>
                  </a:solidFill>
                </a:uFill>
                <a:hlinkClick r:id="rId3"/>
              </a:rPr>
              <a:t>www.socialstudies.com</a:t>
            </a:r>
            <a:endParaRPr lang="en-US" sz="1600" u="sng" dirty="0">
              <a:solidFill>
                <a:schemeClr val="accent1">
                  <a:lumMod val="75000"/>
                </a:schemeClr>
              </a:solidFill>
              <a:uFill>
                <a:solidFill>
                  <a:schemeClr val="accent1">
                    <a:lumMod val="75000"/>
                  </a:schemeClr>
                </a:solidFill>
              </a:uFill>
            </a:endParaRPr>
          </a:p>
        </p:txBody>
      </p:sp>
      <p:pic>
        <p:nvPicPr>
          <p:cNvPr id="5" name="Picture 4" descr="Screen Shot 2017-11-13 at 11.26.46 AM.png"/>
          <p:cNvPicPr>
            <a:picLocks noChangeAspect="1"/>
          </p:cNvPicPr>
          <p:nvPr/>
        </p:nvPicPr>
        <p:blipFill>
          <a:blip r:embed="rId4"/>
          <a:stretch>
            <a:fillRect/>
          </a:stretch>
        </p:blipFill>
        <p:spPr>
          <a:xfrm>
            <a:off x="0" y="4876800"/>
            <a:ext cx="9144000" cy="1754605"/>
          </a:xfrm>
          <a:prstGeom prst="rect">
            <a:avLst/>
          </a:prstGeom>
        </p:spPr>
      </p:pic>
    </p:spTree>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z="3600" b="1" dirty="0">
                <a:latin typeface="Arial Black" panose="020B0604020202020204" pitchFamily="34" charset="0"/>
                <a:ea typeface="Cambria"/>
                <a:cs typeface="Arial Black" panose="020B0604020202020204" pitchFamily="34" charset="0"/>
              </a:rPr>
              <a:t>What is a role-playing simulation?</a:t>
            </a:r>
            <a:br>
              <a:rPr lang="en-US" sz="3600" b="1" dirty="0">
                <a:latin typeface="Arial Black" panose="020B0604020202020204" pitchFamily="34" charset="0"/>
                <a:ea typeface="Cambria"/>
                <a:cs typeface="Arial Black" panose="020B0604020202020204" pitchFamily="34" charset="0"/>
              </a:rPr>
            </a:br>
            <a:endParaRPr lang="en-US" sz="3600" b="1" dirty="0">
              <a:latin typeface="Arial Black" panose="020B0604020202020204" pitchFamily="34" charset="0"/>
              <a:cs typeface="Arial Black" panose="020B0604020202020204" pitchFamily="34" charset="0"/>
            </a:endParaRPr>
          </a:p>
        </p:txBody>
      </p:sp>
      <p:sp>
        <p:nvSpPr>
          <p:cNvPr id="16387" name="Text Placeholder 2"/>
          <p:cNvSpPr>
            <a:spLocks noGrp="1"/>
          </p:cNvSpPr>
          <p:nvPr>
            <p:ph type="body" sz="half" idx="1"/>
          </p:nvPr>
        </p:nvSpPr>
        <p:spPr>
          <a:xfrm>
            <a:off x="838200" y="1919844"/>
            <a:ext cx="3276600" cy="4225925"/>
          </a:xfrm>
        </p:spPr>
        <p:txBody>
          <a:bodyPr/>
          <a:lstStyle/>
          <a:p>
            <a:r>
              <a:rPr lang="en-US" sz="2400" dirty="0"/>
              <a:t>Role-playing simulations attempt to put the student in the position of a person in a particular time and place</a:t>
            </a:r>
          </a:p>
          <a:p>
            <a:endParaRPr lang="en-US" sz="2400" dirty="0"/>
          </a:p>
        </p:txBody>
      </p:sp>
      <p:sp>
        <p:nvSpPr>
          <p:cNvPr id="16388" name="Content Placeholder 3"/>
          <p:cNvSpPr>
            <a:spLocks noGrp="1"/>
          </p:cNvSpPr>
          <p:nvPr>
            <p:ph sz="half" idx="2"/>
          </p:nvPr>
        </p:nvSpPr>
        <p:spPr>
          <a:xfrm>
            <a:off x="4876800" y="1909948"/>
            <a:ext cx="3429000" cy="4225925"/>
          </a:xfrm>
        </p:spPr>
        <p:txBody>
          <a:bodyPr/>
          <a:lstStyle/>
          <a:p>
            <a:pPr>
              <a:spcBef>
                <a:spcPts val="1776"/>
              </a:spcBef>
            </a:pPr>
            <a:r>
              <a:rPr lang="en-US" sz="2400" dirty="0"/>
              <a:t>All of the simulations involve group problem solving and conflict resolution</a:t>
            </a:r>
          </a:p>
          <a:p>
            <a:pPr>
              <a:spcBef>
                <a:spcPts val="1776"/>
              </a:spcBef>
            </a:pPr>
            <a:r>
              <a:rPr lang="en-US" sz="2400" dirty="0"/>
              <a:t>Usually centered around a time of crisis or decision making</a:t>
            </a:r>
          </a:p>
        </p:txBody>
      </p:sp>
    </p:spTree>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z="3200" b="1" dirty="0">
                <a:latin typeface="Arial Black" panose="020B0604020202020204" pitchFamily="34" charset="0"/>
                <a:cs typeface="Arial Black" panose="020B0604020202020204" pitchFamily="34" charset="0"/>
              </a:rPr>
              <a:t>Two major types of role-playing simulations</a:t>
            </a:r>
            <a:endParaRPr lang="en-US" b="1" dirty="0">
              <a:latin typeface="Arial Black" panose="020B0604020202020204" pitchFamily="34" charset="0"/>
              <a:cs typeface="Arial Black" panose="020B0604020202020204" pitchFamily="34" charset="0"/>
            </a:endParaRPr>
          </a:p>
        </p:txBody>
      </p:sp>
      <p:sp>
        <p:nvSpPr>
          <p:cNvPr id="18435" name="Text Placeholder 2"/>
          <p:cNvSpPr>
            <a:spLocks noGrp="1"/>
          </p:cNvSpPr>
          <p:nvPr>
            <p:ph type="body" sz="half" idx="1"/>
          </p:nvPr>
        </p:nvSpPr>
        <p:spPr>
          <a:xfrm>
            <a:off x="762000" y="1828800"/>
            <a:ext cx="3429000" cy="4302125"/>
          </a:xfrm>
        </p:spPr>
        <p:txBody>
          <a:bodyPr/>
          <a:lstStyle/>
          <a:p>
            <a:pPr>
              <a:spcBef>
                <a:spcPts val="1272"/>
              </a:spcBef>
            </a:pPr>
            <a:r>
              <a:rPr lang="en-US" sz="2800" b="1" dirty="0"/>
              <a:t>Scripted </a:t>
            </a:r>
          </a:p>
          <a:p>
            <a:pPr lvl="1">
              <a:spcBef>
                <a:spcPts val="1272"/>
              </a:spcBef>
            </a:pPr>
            <a:r>
              <a:rPr lang="en-US" sz="2400" dirty="0"/>
              <a:t>The students are given a script to read. The character they are to play is spelled out for them in advance in detail</a:t>
            </a:r>
          </a:p>
        </p:txBody>
      </p:sp>
      <p:sp>
        <p:nvSpPr>
          <p:cNvPr id="18436" name="Content Placeholder 3"/>
          <p:cNvSpPr>
            <a:spLocks noGrp="1"/>
          </p:cNvSpPr>
          <p:nvPr>
            <p:ph sz="half" idx="2"/>
          </p:nvPr>
        </p:nvSpPr>
        <p:spPr>
          <a:xfrm>
            <a:off x="4648200" y="1828800"/>
            <a:ext cx="3581400" cy="4302125"/>
          </a:xfrm>
        </p:spPr>
        <p:txBody>
          <a:bodyPr/>
          <a:lstStyle/>
          <a:p>
            <a:pPr>
              <a:spcBef>
                <a:spcPts val="1272"/>
              </a:spcBef>
            </a:pPr>
            <a:r>
              <a:rPr lang="en-US" sz="2800" b="1" dirty="0"/>
              <a:t>Unscripted</a:t>
            </a:r>
          </a:p>
          <a:p>
            <a:pPr lvl="1">
              <a:spcBef>
                <a:spcPts val="1272"/>
              </a:spcBef>
            </a:pPr>
            <a:r>
              <a:rPr lang="en-US" sz="2400" dirty="0"/>
              <a:t>Students play a part by improvisation based on general historical guidelines for a character provided by the simulation</a:t>
            </a:r>
          </a:p>
        </p:txBody>
      </p:sp>
    </p:spTree>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Simulations work well with concepts that are difficult to teach with other methods:</a:t>
            </a:r>
            <a:endParaRPr lang="en-US" sz="3200" dirty="0"/>
          </a:p>
        </p:txBody>
      </p:sp>
      <p:sp>
        <p:nvSpPr>
          <p:cNvPr id="3" name="Text Placeholder 2"/>
          <p:cNvSpPr>
            <a:spLocks noGrp="1"/>
          </p:cNvSpPr>
          <p:nvPr>
            <p:ph type="body" sz="half" idx="1"/>
          </p:nvPr>
        </p:nvSpPr>
        <p:spPr/>
        <p:txBody>
          <a:bodyPr/>
          <a:lstStyle/>
          <a:p>
            <a:r>
              <a:rPr lang="en-US" dirty="0" smtClean="0"/>
              <a:t>Abstract thoughts</a:t>
            </a:r>
          </a:p>
          <a:p>
            <a:r>
              <a:rPr lang="en-US" dirty="0" smtClean="0"/>
              <a:t>Philosophies</a:t>
            </a:r>
          </a:p>
          <a:p>
            <a:r>
              <a:rPr lang="en-US" dirty="0" smtClean="0"/>
              <a:t>Political platforms</a:t>
            </a:r>
          </a:p>
          <a:p>
            <a:r>
              <a:rPr lang="en-US" dirty="0" smtClean="0"/>
              <a:t>Treaties</a:t>
            </a:r>
          </a:p>
          <a:p>
            <a:r>
              <a:rPr lang="en-US" dirty="0" smtClean="0"/>
              <a:t>Negotiations</a:t>
            </a:r>
          </a:p>
          <a:p>
            <a:r>
              <a:rPr lang="en-US" dirty="0" smtClean="0"/>
              <a:t>Revolutions</a:t>
            </a:r>
          </a:p>
          <a:p>
            <a:r>
              <a:rPr lang="en-US" dirty="0" smtClean="0"/>
              <a:t>Complex war strategies</a:t>
            </a:r>
            <a:endParaRPr lang="en-US" dirty="0"/>
          </a:p>
        </p:txBody>
      </p:sp>
      <p:sp>
        <p:nvSpPr>
          <p:cNvPr id="4" name="Content Placeholder 3"/>
          <p:cNvSpPr>
            <a:spLocks noGrp="1"/>
          </p:cNvSpPr>
          <p:nvPr>
            <p:ph sz="half" idx="2"/>
          </p:nvPr>
        </p:nvSpPr>
        <p:spPr>
          <a:xfrm>
            <a:off x="4724400" y="1600200"/>
            <a:ext cx="4038600" cy="4530725"/>
          </a:xfrm>
        </p:spPr>
        <p:txBody>
          <a:bodyPr/>
          <a:lstStyle/>
          <a:p>
            <a:r>
              <a:rPr lang="en-US" sz="2800" dirty="0" smtClean="0"/>
              <a:t>Instead of knocking yourself out trying to explain these difficult concepts through a dull reading, lecture, or film, it is far more effective to have students live them out by doing a simulation.</a:t>
            </a:r>
            <a:endParaRPr lang="en-US" sz="2800" dirty="0"/>
          </a:p>
        </p:txBody>
      </p:sp>
      <p:sp>
        <p:nvSpPr>
          <p:cNvPr id="5" name="TextBox 4"/>
          <p:cNvSpPr txBox="1"/>
          <p:nvPr/>
        </p:nvSpPr>
        <p:spPr>
          <a:xfrm>
            <a:off x="1219200" y="6248400"/>
            <a:ext cx="6934200" cy="461665"/>
          </a:xfrm>
          <a:prstGeom prst="rect">
            <a:avLst/>
          </a:prstGeom>
          <a:noFill/>
        </p:spPr>
        <p:txBody>
          <a:bodyPr wrap="square" rtlCol="0">
            <a:spAutoFit/>
          </a:bodyPr>
          <a:lstStyle/>
          <a:p>
            <a:pPr algn="ctr"/>
            <a:r>
              <a:rPr lang="en-US" sz="2400" b="1" dirty="0" smtClean="0">
                <a:latin typeface="Bodoni 72 Oldstyle Book Italic"/>
              </a:rPr>
              <a:t>Then the concepts become their own!</a:t>
            </a:r>
            <a:endParaRPr lang="en-US" sz="2400" b="1" dirty="0">
              <a:latin typeface="Bodoni 72 Oldstyle Book Italic"/>
            </a:endParaRPr>
          </a:p>
        </p:txBody>
      </p:sp>
    </p:spTree>
  </p:cSld>
  <p:clrMapOvr>
    <a:masterClrMapping/>
  </p:clrMapOvr>
  <p:transition spd="slow">
    <p:push dir="u"/>
  </p:transition>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778356A102FCA47A7251BB6D3CD7278" ma:contentTypeVersion="4" ma:contentTypeDescription="Create a new document." ma:contentTypeScope="" ma:versionID="48fa198e2071d3e315ee9b06cf67fac9">
  <xsd:schema xmlns:xsd="http://www.w3.org/2001/XMLSchema" xmlns:xs="http://www.w3.org/2001/XMLSchema" xmlns:p="http://schemas.microsoft.com/office/2006/metadata/properties" xmlns:ns2="3578d6cd-aa5c-4ffb-a871-1ce5054dcfca" xmlns:ns3="484e4024-4414-447d-9021-8443e020745d" targetNamespace="http://schemas.microsoft.com/office/2006/metadata/properties" ma:root="true" ma:fieldsID="a7f70749334e20b1027889f99de32eef" ns2:_="" ns3:_="">
    <xsd:import namespace="3578d6cd-aa5c-4ffb-a871-1ce5054dcfca"/>
    <xsd:import namespace="484e4024-4414-447d-9021-8443e020745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78d6cd-aa5c-4ffb-a871-1ce5054dcf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84e4024-4414-447d-9021-8443e020745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DC8A01C-5804-4CB2-ABD3-7BBF5972D76C}">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321F498-DF15-4933-A1CA-2BB325FF6E05}">
  <ds:schemaRefs>
    <ds:schemaRef ds:uri="http://schemas.microsoft.com/sharepoint/v3/contenttype/forms"/>
  </ds:schemaRefs>
</ds:datastoreItem>
</file>

<file path=customXml/itemProps3.xml><?xml version="1.0" encoding="utf-8"?>
<ds:datastoreItem xmlns:ds="http://schemas.openxmlformats.org/officeDocument/2006/customXml" ds:itemID="{3D69758B-C1AD-422C-916A-C3EAC346F2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78d6cd-aa5c-4ffb-a871-1ce5054dcfca"/>
    <ds:schemaRef ds:uri="484e4024-4414-447d-9021-8443e02074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Edge</Template>
  <TotalTime>1188</TotalTime>
  <Words>1895</Words>
  <Application>Microsoft Macintosh PowerPoint</Application>
  <PresentationFormat>On-screen Show (4:3)</PresentationFormat>
  <Paragraphs>161</Paragraphs>
  <Slides>22</Slides>
  <Notes>8</Notes>
  <HiddenSlides>0</HiddenSlides>
  <MMClips>0</MMClips>
  <ScaleCrop>false</ScaleCrop>
  <HeadingPairs>
    <vt:vector size="6" baseType="variant">
      <vt:variant>
        <vt:lpstr>Design Template</vt:lpstr>
      </vt:variant>
      <vt:variant>
        <vt:i4>1</vt:i4>
      </vt:variant>
      <vt:variant>
        <vt:lpstr>Links</vt:lpstr>
      </vt:variant>
      <vt:variant>
        <vt:i4>1</vt:i4>
      </vt:variant>
      <vt:variant>
        <vt:lpstr>Slide Titles</vt:lpstr>
      </vt:variant>
      <vt:variant>
        <vt:i4>22</vt:i4>
      </vt:variant>
    </vt:vector>
  </HeadingPairs>
  <TitlesOfParts>
    <vt:vector size="24" baseType="lpstr">
      <vt:lpstr>Edge</vt:lpstr>
      <vt:lpstr>Document1!OLE_LINK2</vt:lpstr>
      <vt:lpstr>Slide 1</vt:lpstr>
      <vt:lpstr>Agenda</vt:lpstr>
      <vt:lpstr>What are Simulations?</vt:lpstr>
      <vt:lpstr>Examples of historical simulations</vt:lpstr>
      <vt:lpstr>Rationale and Use in the Social Studies</vt:lpstr>
      <vt:lpstr>Locating Stimulating Simulations</vt:lpstr>
      <vt:lpstr>What is a role-playing simulation? </vt:lpstr>
      <vt:lpstr>Two major types of role-playing simulations</vt:lpstr>
      <vt:lpstr>Simulations work well with concepts that are difficult to teach with other methods:</vt:lpstr>
      <vt:lpstr>The value of play</vt:lpstr>
      <vt:lpstr>But simulations are not just fun and games …</vt:lpstr>
      <vt:lpstr>Gaming stimulates the “fun center” of the brain</vt:lpstr>
      <vt:lpstr>Simulations foster problem solving skills</vt:lpstr>
      <vt:lpstr>Simulations Help Develop Empathy</vt:lpstr>
      <vt:lpstr>Students Learn History Without Even Realizing They Are Doing It</vt:lpstr>
      <vt:lpstr>Simulations Are a Great Motivator</vt:lpstr>
      <vt:lpstr>Simulations improve comprehension and test scores</vt:lpstr>
      <vt:lpstr>Simulations allow for many enrichment activities. After the simulation you can follow up with: </vt:lpstr>
      <vt:lpstr>Conclusion</vt:lpstr>
      <vt:lpstr>Coming soon!</vt:lpstr>
      <vt:lpstr>Thank you for attending</vt:lpstr>
      <vt:lpstr>References</vt:lpstr>
    </vt:vector>
  </TitlesOfParts>
  <Company>western reserve local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Active Learning:  Simulations &amp; Trials to Stimulate the Social Studies</dc:title>
  <dc:creator>Brad Maguth</dc:creator>
  <cp:keywords/>
  <cp:lastModifiedBy>Richard Di Giacomo</cp:lastModifiedBy>
  <cp:revision>72</cp:revision>
  <dcterms:created xsi:type="dcterms:W3CDTF">2021-06-28T18:08:42Z</dcterms:created>
  <dcterms:modified xsi:type="dcterms:W3CDTF">2021-06-28T20:51:43Z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0x010100C778356A102FCA47A7251BB6D3CD7278</vt:lpwstr>
  </property>
</Properties>
</file>