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26.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Default Extension="pdf" ContentType="application/pd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56" r:id="rId3"/>
    <p:sldId id="260" r:id="rId4"/>
    <p:sldId id="261" r:id="rId5"/>
    <p:sldId id="265" r:id="rId6"/>
    <p:sldId id="262" r:id="rId7"/>
    <p:sldId id="266" r:id="rId8"/>
    <p:sldId id="258" r:id="rId9"/>
    <p:sldId id="259" r:id="rId10"/>
    <p:sldId id="263" r:id="rId11"/>
    <p:sldId id="264" r:id="rId12"/>
    <p:sldId id="267" r:id="rId13"/>
    <p:sldId id="268" r:id="rId14"/>
    <p:sldId id="269" r:id="rId15"/>
    <p:sldId id="270" r:id="rId16"/>
    <p:sldId id="271" r:id="rId17"/>
    <p:sldId id="272" r:id="rId18"/>
    <p:sldId id="278" r:id="rId19"/>
    <p:sldId id="279" r:id="rId20"/>
    <p:sldId id="280" r:id="rId21"/>
    <p:sldId id="281" r:id="rId22"/>
    <p:sldId id="273" r:id="rId23"/>
    <p:sldId id="274" r:id="rId24"/>
    <p:sldId id="276" r:id="rId25"/>
    <p:sldId id="275" r:id="rId26"/>
    <p:sldId id="27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89" autoAdjust="0"/>
    <p:restoredTop sz="94660"/>
  </p:normalViewPr>
  <p:slideViewPr>
    <p:cSldViewPr snapToGrid="0" snapToObjects="1">
      <p:cViewPr varScale="1">
        <p:scale>
          <a:sx n="142" d="100"/>
          <a:sy n="142" d="100"/>
        </p:scale>
        <p:origin x="-14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809635-AA1E-4248-825D-139CA6F0FA7E}" type="datetimeFigureOut">
              <a:rPr lang="en-US" smtClean="0"/>
              <a:pPr/>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C5999-965A-304E-B428-EA35FAFB6D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09635-AA1E-4248-825D-139CA6F0FA7E}" type="datetimeFigureOut">
              <a:rPr lang="en-US" smtClean="0"/>
              <a:pPr/>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C5999-965A-304E-B428-EA35FAFB6D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09635-AA1E-4248-825D-139CA6F0FA7E}" type="datetimeFigureOut">
              <a:rPr lang="en-US" smtClean="0"/>
              <a:pPr/>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C5999-965A-304E-B428-EA35FAFB6D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09635-AA1E-4248-825D-139CA6F0FA7E}" type="datetimeFigureOut">
              <a:rPr lang="en-US" smtClean="0"/>
              <a:pPr/>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C5999-965A-304E-B428-EA35FAFB6D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809635-AA1E-4248-825D-139CA6F0FA7E}" type="datetimeFigureOut">
              <a:rPr lang="en-US" smtClean="0"/>
              <a:pPr/>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C5999-965A-304E-B428-EA35FAFB6D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809635-AA1E-4248-825D-139CA6F0FA7E}" type="datetimeFigureOut">
              <a:rPr lang="en-US" smtClean="0"/>
              <a:pPr/>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C5999-965A-304E-B428-EA35FAFB6D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809635-AA1E-4248-825D-139CA6F0FA7E}" type="datetimeFigureOut">
              <a:rPr lang="en-US" smtClean="0"/>
              <a:pPr/>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9C5999-965A-304E-B428-EA35FAFB6D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809635-AA1E-4248-825D-139CA6F0FA7E}" type="datetimeFigureOut">
              <a:rPr lang="en-US" smtClean="0"/>
              <a:pPr/>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9C5999-965A-304E-B428-EA35FAFB6D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09635-AA1E-4248-825D-139CA6F0FA7E}" type="datetimeFigureOut">
              <a:rPr lang="en-US" smtClean="0"/>
              <a:pPr/>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9C5999-965A-304E-B428-EA35FAFB6D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09635-AA1E-4248-825D-139CA6F0FA7E}" type="datetimeFigureOut">
              <a:rPr lang="en-US" smtClean="0"/>
              <a:pPr/>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C5999-965A-304E-B428-EA35FAFB6D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09635-AA1E-4248-825D-139CA6F0FA7E}" type="datetimeFigureOut">
              <a:rPr lang="en-US" smtClean="0"/>
              <a:pPr/>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C5999-965A-304E-B428-EA35FAFB6D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09635-AA1E-4248-825D-139CA6F0FA7E}" type="datetimeFigureOut">
              <a:rPr lang="en-US" smtClean="0"/>
              <a:pPr/>
              <a:t>4/22/21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C5999-965A-304E-B428-EA35FAFB6D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video" Target="file://localhost/Users/user/Desktop/giphy.gif" TargetMode="External"/><Relationship Id="rId2" Type="http://schemas.openxmlformats.org/officeDocument/2006/relationships/slideLayout" Target="../slideLayouts/slideLayout2.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6" name="Content Placeholder 5" descr="explorers.pdf"/>
          <p:cNvPicPr>
            <a:picLocks noGrp="1" noChangeAspect="1"/>
          </p:cNvPicPr>
          <p:nvPr>
            <p:ph idx="1"/>
          </p:nvPr>
        </p:nvPicPr>
        <mc:AlternateContent xmlns:ma="http://schemas.microsoft.com/office/mac/drawingml/2008/main">
          <mc:Choice Requires="ma">
            <p:blipFill>
              <a:blip r:embed="rId2"/>
              <a:srcRect l="13529" t="13636" r="11176" b="14545"/>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l="13529" t="13636" r="11176" b="14545"/>
              <a:stretch>
                <a:fillRect/>
              </a:stretch>
            </p:blipFill>
          </mc:Fallback>
        </mc:AlternateContent>
        <p:spPr>
          <a:xfrm>
            <a:off x="2314709" y="460732"/>
            <a:ext cx="4056437" cy="5007157"/>
          </a:xfrm>
          <a:ln>
            <a:solidFill>
              <a:schemeClr val="tx2"/>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1"/>
            </a:gs>
            <a:gs pos="100000">
              <a:srgbClr val="000000"/>
            </a:gs>
            <a:gs pos="70000">
              <a:schemeClr val="tx2">
                <a:lumMod val="40000"/>
                <a:lumOff val="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Columbus: The transition from the Medieval man to the Renaissance man</a:t>
            </a:r>
            <a:endParaRPr lang="en-US" dirty="0"/>
          </a:p>
        </p:txBody>
      </p:sp>
      <p:sp>
        <p:nvSpPr>
          <p:cNvPr id="3" name="Content Placeholder 2"/>
          <p:cNvSpPr>
            <a:spLocks noGrp="1"/>
          </p:cNvSpPr>
          <p:nvPr>
            <p:ph idx="1"/>
          </p:nvPr>
        </p:nvSpPr>
        <p:spPr>
          <a:solidFill>
            <a:schemeClr val="accent1">
              <a:lumMod val="40000"/>
              <a:lumOff val="60000"/>
            </a:schemeClr>
          </a:solidFill>
        </p:spPr>
        <p:txBody>
          <a:bodyPr>
            <a:normAutofit fontScale="55000" lnSpcReduction="20000"/>
          </a:bodyPr>
          <a:lstStyle/>
          <a:p>
            <a:pPr algn="ctr">
              <a:buNone/>
            </a:pPr>
            <a:r>
              <a:rPr lang="en-US" sz="3636" b="1" dirty="0" smtClean="0">
                <a:solidFill>
                  <a:schemeClr val="accent2">
                    <a:lumMod val="75000"/>
                  </a:schemeClr>
                </a:solidFill>
              </a:rPr>
              <a:t>Things that are typically associated with a Renaissance man:</a:t>
            </a:r>
          </a:p>
          <a:p>
            <a:r>
              <a:rPr lang="en-US" dirty="0"/>
              <a:t>T</a:t>
            </a:r>
            <a:r>
              <a:rPr lang="en-US" dirty="0" smtClean="0"/>
              <a:t>he </a:t>
            </a:r>
            <a:r>
              <a:rPr lang="en-US" dirty="0"/>
              <a:t>first true awareness of man's location in time and space because of his study of geography, history, and natural </a:t>
            </a:r>
            <a:r>
              <a:rPr lang="en-US" dirty="0" smtClean="0"/>
              <a:t>philosophy.</a:t>
            </a:r>
          </a:p>
          <a:p>
            <a:r>
              <a:rPr lang="en-US" dirty="0"/>
              <a:t>A</a:t>
            </a:r>
            <a:r>
              <a:rPr lang="en-US" dirty="0" smtClean="0"/>
              <a:t> </a:t>
            </a:r>
            <a:r>
              <a:rPr lang="en-US" dirty="0"/>
              <a:t>more accurate sense of </a:t>
            </a:r>
            <a:r>
              <a:rPr lang="en-US" dirty="0" smtClean="0"/>
              <a:t>history.</a:t>
            </a:r>
          </a:p>
          <a:p>
            <a:r>
              <a:rPr lang="en-US" dirty="0"/>
              <a:t>A</a:t>
            </a:r>
            <a:r>
              <a:rPr lang="en-US" dirty="0" smtClean="0"/>
              <a:t> </a:t>
            </a:r>
            <a:r>
              <a:rPr lang="en-US" dirty="0"/>
              <a:t>distinct awareness of being part of </a:t>
            </a:r>
            <a:r>
              <a:rPr lang="en-US" dirty="0" smtClean="0"/>
              <a:t>a </a:t>
            </a:r>
            <a:r>
              <a:rPr lang="en-US" dirty="0"/>
              <a:t>new </a:t>
            </a:r>
            <a:r>
              <a:rPr lang="en-US" dirty="0" smtClean="0"/>
              <a:t>age.</a:t>
            </a:r>
          </a:p>
          <a:p>
            <a:r>
              <a:rPr lang="en-US" dirty="0"/>
              <a:t>A</a:t>
            </a:r>
            <a:r>
              <a:rPr lang="en-US" dirty="0" smtClean="0"/>
              <a:t> </a:t>
            </a:r>
            <a:r>
              <a:rPr lang="en-US" dirty="0"/>
              <a:t>renewed belief in the dignity of man and the importance of his actions and abilities instead of exclusive belief in external influences such as fate or divine </a:t>
            </a:r>
            <a:r>
              <a:rPr lang="en-US" dirty="0" smtClean="0"/>
              <a:t>intervention.</a:t>
            </a:r>
          </a:p>
          <a:p>
            <a:r>
              <a:rPr lang="en-US" dirty="0"/>
              <a:t>A</a:t>
            </a:r>
            <a:r>
              <a:rPr lang="en-US" dirty="0" smtClean="0"/>
              <a:t> </a:t>
            </a:r>
            <a:r>
              <a:rPr lang="en-US" dirty="0"/>
              <a:t>new love of learning inspired by the classics, which was followed by a drive to surpass the accomplishments of the </a:t>
            </a:r>
            <a:r>
              <a:rPr lang="en-US" dirty="0" smtClean="0"/>
              <a:t>Ancients.</a:t>
            </a:r>
          </a:p>
          <a:p>
            <a:r>
              <a:rPr lang="en-US" dirty="0"/>
              <a:t>A</a:t>
            </a:r>
            <a:r>
              <a:rPr lang="en-US" dirty="0" smtClean="0"/>
              <a:t> </a:t>
            </a:r>
            <a:r>
              <a:rPr lang="en-US" dirty="0"/>
              <a:t>disregard for the Scholasticism and rigid subject divisions of medieval universities, opting instead for a broadening of knowledge to include new subjects and research </a:t>
            </a:r>
            <a:r>
              <a:rPr lang="en-US" dirty="0" smtClean="0"/>
              <a:t>methods.</a:t>
            </a:r>
          </a:p>
          <a:p>
            <a:r>
              <a:rPr lang="en-US" dirty="0"/>
              <a:t>A</a:t>
            </a:r>
            <a:r>
              <a:rPr lang="en-US" dirty="0" smtClean="0"/>
              <a:t> </a:t>
            </a:r>
            <a:r>
              <a:rPr lang="en-US" dirty="0"/>
              <a:t>new sense of individualism stressing fame, virtue, and civic accomplishment over piety and humility which inspired him to accomplish great deeds</a:t>
            </a:r>
            <a:r>
              <a:rPr lang="en-US" dirty="0" smtClean="0"/>
              <a:t>.</a:t>
            </a:r>
          </a:p>
          <a:p>
            <a:pPr algn="ctr">
              <a:buNone/>
            </a:pPr>
            <a:r>
              <a:rPr lang="en-US" sz="3636" b="1" dirty="0" smtClean="0">
                <a:solidFill>
                  <a:schemeClr val="accent2">
                    <a:lumMod val="75000"/>
                  </a:schemeClr>
                </a:solidFill>
              </a:rPr>
              <a:t>Columbus had some of these traits, but not all of them</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2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Renaissance man</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Columbus was a great scholar</a:t>
            </a:r>
          </a:p>
          <a:p>
            <a:r>
              <a:rPr lang="en-US" b="1" dirty="0" smtClean="0"/>
              <a:t>He had a university education and even invented new intellectual endeavors when the colleges could teach him no more</a:t>
            </a:r>
          </a:p>
          <a:p>
            <a:r>
              <a:rPr lang="en-US" b="1" dirty="0" smtClean="0"/>
              <a:t>He did extensive research in preparation for his voyages</a:t>
            </a:r>
          </a:p>
          <a:p>
            <a:r>
              <a:rPr lang="en-US" b="1" dirty="0" smtClean="0"/>
              <a:t>He had many skills: cartography</a:t>
            </a:r>
            <a:r>
              <a:rPr lang="en-US" b="1" dirty="0"/>
              <a:t>, astronomy, navigation, mathematics</a:t>
            </a:r>
            <a:r>
              <a:rPr lang="en-US" b="1" dirty="0" smtClean="0"/>
              <a:t> </a:t>
            </a:r>
          </a:p>
          <a:p>
            <a:r>
              <a:rPr lang="en-US" b="1" dirty="0" smtClean="0"/>
              <a:t>He wrote about religion, philosophy, ethnology, law, history, and natural history.</a:t>
            </a:r>
          </a:p>
          <a:p>
            <a:r>
              <a:rPr lang="en-US" b="1" dirty="0" smtClean="0"/>
              <a:t>He managed to communicate with people of several different languages that no one had ever heard before</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080" y="721529"/>
            <a:ext cx="9035920" cy="1143000"/>
          </a:xfrm>
        </p:spPr>
        <p:txBody>
          <a:bodyPr>
            <a:normAutofit fontScale="90000"/>
          </a:bodyPr>
          <a:lstStyle/>
          <a:p>
            <a:r>
              <a:rPr lang="en-US" dirty="0" smtClean="0"/>
              <a:t>And yet still medieval in many ways </a:t>
            </a:r>
            <a:r>
              <a:rPr lang="en-US" sz="3111" dirty="0" smtClean="0"/>
              <a:t>“Christopher Columbus had one foot in the medieval world and one in the modern” Emilio Taviani  </a:t>
            </a:r>
            <a:r>
              <a:rPr lang="en-US" dirty="0" smtClean="0"/>
              <a:t/>
            </a:r>
            <a:br>
              <a:rPr lang="en-US" dirty="0" smtClean="0"/>
            </a:br>
            <a:endParaRPr lang="en-US" dirty="0"/>
          </a:p>
        </p:txBody>
      </p:sp>
      <p:sp>
        <p:nvSpPr>
          <p:cNvPr id="3" name="Content Placeholder 2"/>
          <p:cNvSpPr>
            <a:spLocks noGrp="1"/>
          </p:cNvSpPr>
          <p:nvPr>
            <p:ph idx="1"/>
          </p:nvPr>
        </p:nvSpPr>
        <p:spPr>
          <a:xfrm>
            <a:off x="457200" y="1864529"/>
            <a:ext cx="8229600" cy="4525963"/>
          </a:xfrm>
        </p:spPr>
        <p:txBody>
          <a:bodyPr>
            <a:normAutofit fontScale="77500" lnSpcReduction="20000"/>
          </a:bodyPr>
          <a:lstStyle/>
          <a:p>
            <a:r>
              <a:rPr lang="en-US" dirty="0" smtClean="0"/>
              <a:t>Trusted ancient and medieval books about the transatlantic distance and where he was more than what he saw with his own eyes</a:t>
            </a:r>
          </a:p>
          <a:p>
            <a:r>
              <a:rPr lang="en-US" dirty="0" smtClean="0"/>
              <a:t>Clung to the idea that he had found </a:t>
            </a:r>
            <a:r>
              <a:rPr lang="en-US" dirty="0"/>
              <a:t>A</a:t>
            </a:r>
            <a:r>
              <a:rPr lang="en-US" dirty="0" smtClean="0"/>
              <a:t>sia even when faced with evidence to the contrary</a:t>
            </a:r>
          </a:p>
          <a:p>
            <a:r>
              <a:rPr lang="en-US" dirty="0" smtClean="0"/>
              <a:t>He tried to make the evidence fit the theory instead of changing his world view</a:t>
            </a:r>
          </a:p>
          <a:p>
            <a:r>
              <a:rPr lang="en-US" dirty="0" smtClean="0"/>
              <a:t>Believed that he was chosen by God to bring Christianity to the natives</a:t>
            </a:r>
          </a:p>
          <a:p>
            <a:r>
              <a:rPr lang="en-US" dirty="0" smtClean="0"/>
              <a:t>Said he would use the money to fund a new crusade</a:t>
            </a:r>
          </a:p>
          <a:p>
            <a:r>
              <a:rPr lang="en-US" dirty="0" smtClean="0"/>
              <a:t>Claimed to have found the Garden of Eden in South America</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2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Vespucci: The first true Renaissance man</a:t>
            </a:r>
            <a:endParaRPr lang="en-US" dirty="0"/>
          </a:p>
        </p:txBody>
      </p:sp>
      <p:sp>
        <p:nvSpPr>
          <p:cNvPr id="3" name="Content Placeholder 2"/>
          <p:cNvSpPr>
            <a:spLocks noGrp="1"/>
          </p:cNvSpPr>
          <p:nvPr>
            <p:ph idx="1"/>
          </p:nvPr>
        </p:nvSpPr>
        <p:spPr/>
        <p:txBody>
          <a:bodyPr/>
          <a:lstStyle/>
          <a:p>
            <a:r>
              <a:rPr lang="en-US" dirty="0" smtClean="0"/>
              <a:t>Lived in Florence, rubbed shoulders with many famous people of the </a:t>
            </a:r>
            <a:r>
              <a:rPr lang="en-US" dirty="0"/>
              <a:t>I</a:t>
            </a:r>
            <a:r>
              <a:rPr lang="en-US" dirty="0" smtClean="0"/>
              <a:t>talian Renaissance </a:t>
            </a:r>
          </a:p>
          <a:p>
            <a:r>
              <a:rPr lang="en-US" dirty="0" smtClean="0"/>
              <a:t>Fun fact: this is his cousin Simonetta</a:t>
            </a:r>
          </a:p>
          <a:p>
            <a:r>
              <a:rPr lang="en-US" dirty="0" smtClean="0"/>
              <a:t>Had a humanistic </a:t>
            </a:r>
          </a:p>
          <a:p>
            <a:pPr>
              <a:buNone/>
            </a:pPr>
            <a:r>
              <a:rPr lang="en-US" dirty="0" smtClean="0"/>
              <a:t>   education and</a:t>
            </a:r>
          </a:p>
          <a:p>
            <a:pPr>
              <a:buNone/>
            </a:pPr>
            <a:r>
              <a:rPr lang="en-US" dirty="0" smtClean="0"/>
              <a:t>   wrote to scholars</a:t>
            </a:r>
            <a:endParaRPr lang="en-US" dirty="0"/>
          </a:p>
        </p:txBody>
      </p:sp>
      <p:pic>
        <p:nvPicPr>
          <p:cNvPr id="4" name="Picture 3" descr="Simonetta.jpg"/>
          <p:cNvPicPr>
            <a:picLocks noChangeAspect="1"/>
          </p:cNvPicPr>
          <p:nvPr/>
        </p:nvPicPr>
        <p:blipFill>
          <a:blip r:embed="rId3"/>
          <a:stretch>
            <a:fillRect/>
          </a:stretch>
        </p:blipFill>
        <p:spPr>
          <a:xfrm>
            <a:off x="5150214" y="3846210"/>
            <a:ext cx="3191529" cy="2451094"/>
          </a:xfrm>
          <a:prstGeom prst="rect">
            <a:avLst/>
          </a:prstGeom>
          <a:ln>
            <a:solidFill>
              <a:schemeClr val="accent2">
                <a:lumMod val="60000"/>
                <a:lumOff val="40000"/>
              </a:schemeClr>
            </a:solidFill>
          </a:ln>
        </p:spPr>
      </p:pic>
      <p:sp>
        <p:nvSpPr>
          <p:cNvPr id="5" name="TextBox 4"/>
          <p:cNvSpPr txBox="1"/>
          <p:nvPr/>
        </p:nvSpPr>
        <p:spPr>
          <a:xfrm>
            <a:off x="6007435" y="6485319"/>
            <a:ext cx="1251924" cy="369332"/>
          </a:xfrm>
          <a:prstGeom prst="rect">
            <a:avLst/>
          </a:prstGeom>
          <a:noFill/>
        </p:spPr>
        <p:txBody>
          <a:bodyPr wrap="square" rtlCol="0">
            <a:spAutoFit/>
          </a:bodyPr>
          <a:lstStyle/>
          <a:p>
            <a:r>
              <a:rPr lang="en-US" dirty="0" smtClean="0"/>
              <a:t>Che bella!</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5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600" dirty="0" smtClean="0"/>
              <a:t>Vespucci: The actual discoverer of America</a:t>
            </a:r>
            <a:endParaRPr lang="en-US" sz="3600" dirty="0"/>
          </a:p>
        </p:txBody>
      </p:sp>
      <p:sp>
        <p:nvSpPr>
          <p:cNvPr id="3" name="Content Placeholder 2"/>
          <p:cNvSpPr>
            <a:spLocks noGrp="1"/>
          </p:cNvSpPr>
          <p:nvPr>
            <p:ph idx="1"/>
          </p:nvPr>
        </p:nvSpPr>
        <p:spPr/>
        <p:txBody>
          <a:bodyPr>
            <a:normAutofit fontScale="92500"/>
          </a:bodyPr>
          <a:lstStyle/>
          <a:p>
            <a:r>
              <a:rPr lang="en-US" dirty="0" smtClean="0"/>
              <a:t>He sailed along the coast of South America</a:t>
            </a:r>
          </a:p>
          <a:p>
            <a:r>
              <a:rPr lang="en-US" dirty="0" smtClean="0"/>
              <a:t>When he found the Amazon River he realized that such a large volume of water could only come from a continent not an island </a:t>
            </a:r>
          </a:p>
          <a:p>
            <a:r>
              <a:rPr lang="en-US" dirty="0" smtClean="0"/>
              <a:t>Therefore he was in a new land never reported by the ancients or </a:t>
            </a:r>
            <a:r>
              <a:rPr lang="en-US" dirty="0"/>
              <a:t>M</a:t>
            </a:r>
            <a:r>
              <a:rPr lang="en-US" dirty="0" smtClean="0"/>
              <a:t>arco Polo </a:t>
            </a:r>
          </a:p>
          <a:p>
            <a:r>
              <a:rPr lang="en-US" dirty="0" smtClean="0"/>
              <a:t>First to use the term </a:t>
            </a:r>
            <a:r>
              <a:rPr lang="en-US" i="1" dirty="0" err="1" smtClean="0"/>
              <a:t>Mundus</a:t>
            </a:r>
            <a:r>
              <a:rPr lang="en-US" i="1" dirty="0" smtClean="0"/>
              <a:t> Novus </a:t>
            </a:r>
            <a:r>
              <a:rPr lang="en-US" dirty="0" smtClean="0"/>
              <a:t>-new world instead </a:t>
            </a:r>
            <a:r>
              <a:rPr lang="en-US" i="1" dirty="0" err="1" smtClean="0"/>
              <a:t>tierra</a:t>
            </a:r>
            <a:r>
              <a:rPr lang="en-US" i="1" dirty="0" smtClean="0"/>
              <a:t> </a:t>
            </a:r>
            <a:r>
              <a:rPr lang="en-US" i="1" dirty="0" err="1" smtClean="0"/>
              <a:t>nueva</a:t>
            </a:r>
            <a:r>
              <a:rPr lang="en-US" i="1" dirty="0"/>
              <a:t>-</a:t>
            </a:r>
            <a:r>
              <a:rPr lang="en-US" dirty="0" smtClean="0"/>
              <a:t>new land like Columbus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it called America instead of Columbia?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 . . The fourth part of the earth, which, because Amerigo discovered it, we may call Amerige, the land of Amerigo, so to speak, or America." </a:t>
            </a:r>
            <a:r>
              <a:rPr lang="en-US" i="1" dirty="0" smtClean="0"/>
              <a:t>Cosmographiae Introductio</a:t>
            </a:r>
            <a:r>
              <a:rPr lang="en-US" dirty="0" smtClean="0"/>
              <a:t> </a:t>
            </a:r>
          </a:p>
          <a:p>
            <a:r>
              <a:rPr lang="en-US" dirty="0" smtClean="0"/>
              <a:t>The geographers like German, </a:t>
            </a:r>
            <a:r>
              <a:rPr lang="en-US" dirty="0"/>
              <a:t>Martin </a:t>
            </a:r>
            <a:r>
              <a:rPr lang="en-US" dirty="0" smtClean="0"/>
              <a:t>Waldseemüller, had not heard of Columbus’ account because the Spanish suppressed it fearing others would steal their colonies.</a:t>
            </a:r>
          </a:p>
          <a:p>
            <a:r>
              <a:rPr lang="en-US" dirty="0" smtClean="0"/>
              <a:t>Vespucci worked for the Spanish and the Portuguese</a:t>
            </a:r>
          </a:p>
          <a:p>
            <a:r>
              <a:rPr lang="en-US" dirty="0" smtClean="0"/>
              <a:t>When he wrote back to his publisher friends in Florence they told the whole world about it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600" dirty="0" smtClean="0"/>
              <a:t>Were Columbus and Vespucci enemies?</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This is a myth. They were actually friends and colleagues.</a:t>
            </a:r>
          </a:p>
          <a:p>
            <a:r>
              <a:rPr lang="en-US" dirty="0" smtClean="0"/>
              <a:t>There is no documentary evidence to prove that Vespucci tried to steal Columbus’ glory</a:t>
            </a:r>
          </a:p>
          <a:p>
            <a:r>
              <a:rPr lang="en-US" dirty="0" smtClean="0"/>
              <a:t>The misunderstanding arose because Vespucci’s book got published first and people began calling the land America.</a:t>
            </a:r>
          </a:p>
          <a:p>
            <a:r>
              <a:rPr lang="en-US" dirty="0" smtClean="0"/>
              <a:t>Critics and followers of Columbus try to say one or the other is a fake or an usurper, but that never happened.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1"/>
            </a:gs>
            <a:gs pos="100000">
              <a:srgbClr val="000000"/>
            </a:gs>
            <a:gs pos="68000">
              <a:schemeClr val="accent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Amazing </a:t>
            </a:r>
            <a:r>
              <a:rPr lang="en-US" dirty="0"/>
              <a:t>A</a:t>
            </a:r>
            <a:r>
              <a:rPr lang="en-US" dirty="0" smtClean="0"/>
              <a:t>merigo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Travelled many thousands of miles on his voyages</a:t>
            </a:r>
          </a:p>
          <a:p>
            <a:r>
              <a:rPr lang="en-US" dirty="0" smtClean="0"/>
              <a:t>Discovered most of the South </a:t>
            </a:r>
            <a:r>
              <a:rPr lang="en-US" dirty="0"/>
              <a:t>A</a:t>
            </a:r>
            <a:r>
              <a:rPr lang="en-US" dirty="0" smtClean="0"/>
              <a:t>merican coastline</a:t>
            </a:r>
          </a:p>
          <a:p>
            <a:r>
              <a:rPr lang="en-US" dirty="0" smtClean="0"/>
              <a:t>Almost beat Magellan to the Pacific, but had to turn back just short of the tip of South America because of whiny, homesick sailors and shipworms</a:t>
            </a:r>
          </a:p>
          <a:p>
            <a:r>
              <a:rPr lang="en-US" dirty="0" smtClean="0"/>
              <a:t>Made the most accurate prediction of the actual circumference of the globe until modern instruments were invented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smtClean="0"/>
              <a:t>The Cabots: The best father and son team in the history of exploration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They were from Venice, but lived in England for many years. That is why their names got anglicized</a:t>
            </a:r>
          </a:p>
          <a:p>
            <a:r>
              <a:rPr lang="en-US" dirty="0" smtClean="0"/>
              <a:t>They went to England because they had turned Columbus down only a few years earlier</a:t>
            </a:r>
          </a:p>
          <a:p>
            <a:r>
              <a:rPr lang="en-US" dirty="0" smtClean="0"/>
              <a:t>After Columbus’ success England was eager to get colonies</a:t>
            </a:r>
          </a:p>
          <a:p>
            <a:r>
              <a:rPr lang="en-US" dirty="0" smtClean="0"/>
              <a:t>John Cabot made his case because he used globes skillfully to demonstrate that England was closer to </a:t>
            </a:r>
            <a:r>
              <a:rPr lang="en-US" dirty="0"/>
              <a:t>A</a:t>
            </a:r>
            <a:r>
              <a:rPr lang="en-US" dirty="0" smtClean="0"/>
              <a:t>sia than Spain because the world was not as wide at the top. Both father and son were very skillful in cartography and navigation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ill-fated explorer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Cabots had to steer clear of Spanish and Portuguese claims in North America</a:t>
            </a:r>
          </a:p>
          <a:p>
            <a:r>
              <a:rPr lang="en-US" dirty="0" smtClean="0"/>
              <a:t>Their discoveries became the basis for all the British colonies in North America.</a:t>
            </a:r>
          </a:p>
          <a:p>
            <a:r>
              <a:rPr lang="en-US" dirty="0" smtClean="0"/>
              <a:t>John Cabot thought he had found Asia. He begged the king for a bigger fleet to go back and explore some more.</a:t>
            </a:r>
          </a:p>
          <a:p>
            <a:r>
              <a:rPr lang="en-US" dirty="0" smtClean="0"/>
              <a:t>He got it, but on the second voyage, "</a:t>
            </a:r>
            <a:r>
              <a:rPr lang="en-US" dirty="0"/>
              <a:t>In the event he is believed to have found the new lands nowhere but on the very bottom of the ocean, to which he is thought to have descended together with his boat, the victim himself of that self-same ocean; since after that voyage he was never seen again anywhere."</a:t>
            </a:r>
            <a:r>
              <a:rPr lang="en-US" dirty="0" smtClean="0"/>
              <a:t> </a:t>
            </a:r>
            <a:r>
              <a:rPr lang="en-US" dirty="0"/>
              <a:t>Polydore Virgil</a:t>
            </a:r>
            <a:r>
              <a:rPr lang="en-US" dirty="0" smtClean="0"/>
              <a:t>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45376"/>
            <a:ext cx="7772400" cy="890086"/>
          </a:xfrm>
        </p:spPr>
        <p:txBody>
          <a:bodyPr>
            <a:normAutofit fontScale="90000"/>
          </a:bodyPr>
          <a:lstStyle/>
          <a:p>
            <a:r>
              <a:rPr lang="en-US" dirty="0" smtClean="0"/>
              <a:t>The Italian Era of Discovery</a:t>
            </a:r>
            <a:r>
              <a:rPr lang="en-US" dirty="0"/>
              <a:t>:</a:t>
            </a:r>
            <a:r>
              <a:rPr lang="en-US" dirty="0" smtClean="0"/>
              <a:t>1492</a:t>
            </a:r>
            <a:r>
              <a:rPr lang="en-US" dirty="0"/>
              <a:t>-1528</a:t>
            </a:r>
            <a:r>
              <a:rPr lang="en-US" dirty="0" smtClean="0"/>
              <a:t> </a:t>
            </a:r>
            <a:endParaRPr lang="en-US" dirty="0"/>
          </a:p>
        </p:txBody>
      </p:sp>
      <p:sp>
        <p:nvSpPr>
          <p:cNvPr id="3" name="Subtitle 2"/>
          <p:cNvSpPr>
            <a:spLocks noGrp="1"/>
          </p:cNvSpPr>
          <p:nvPr>
            <p:ph type="subTitle" idx="1"/>
          </p:nvPr>
        </p:nvSpPr>
        <p:spPr>
          <a:xfrm>
            <a:off x="1371600" y="4548731"/>
            <a:ext cx="6400800" cy="1752600"/>
          </a:xfrm>
        </p:spPr>
        <p:txBody>
          <a:bodyPr/>
          <a:lstStyle/>
          <a:p>
            <a:r>
              <a:rPr lang="en-US" b="1" dirty="0" smtClean="0">
                <a:solidFill>
                  <a:schemeClr val="accent5">
                    <a:lumMod val="50000"/>
                  </a:schemeClr>
                </a:solidFill>
              </a:rPr>
              <a:t>How a generation of Italian explorers introduced the rest of the world to the Americas</a:t>
            </a:r>
            <a:endParaRPr lang="en-US" b="1" dirty="0">
              <a:solidFill>
                <a:schemeClr val="accent5">
                  <a:lumMod val="50000"/>
                </a:schemeClr>
              </a:solidFill>
            </a:endParaRPr>
          </a:p>
        </p:txBody>
      </p:sp>
      <p:pic>
        <p:nvPicPr>
          <p:cNvPr id="4" name="Picture 3" descr="History_Ask_History_Did_Columbus_Really_Discover_America_34757_reSF_HD.jpg"/>
          <p:cNvPicPr>
            <a:picLocks noChangeAspect="1"/>
          </p:cNvPicPr>
          <p:nvPr/>
        </p:nvPicPr>
        <p:blipFill>
          <a:blip r:embed="rId2"/>
          <a:stretch>
            <a:fillRect/>
          </a:stretch>
        </p:blipFill>
        <p:spPr>
          <a:xfrm>
            <a:off x="0" y="173139"/>
            <a:ext cx="2134576" cy="1916214"/>
          </a:xfrm>
          <a:prstGeom prst="rect">
            <a:avLst/>
          </a:prstGeom>
        </p:spPr>
      </p:pic>
      <p:pic>
        <p:nvPicPr>
          <p:cNvPr id="5" name="Picture 4" descr="img-Amerigo-Vespucci.jpg"/>
          <p:cNvPicPr>
            <a:picLocks noChangeAspect="1"/>
          </p:cNvPicPr>
          <p:nvPr/>
        </p:nvPicPr>
        <p:blipFill>
          <a:blip r:embed="rId3"/>
          <a:stretch>
            <a:fillRect/>
          </a:stretch>
        </p:blipFill>
        <p:spPr>
          <a:xfrm>
            <a:off x="2319072" y="173139"/>
            <a:ext cx="1499747" cy="1916214"/>
          </a:xfrm>
          <a:prstGeom prst="rect">
            <a:avLst/>
          </a:prstGeom>
        </p:spPr>
      </p:pic>
      <p:sp>
        <p:nvSpPr>
          <p:cNvPr id="6" name="Rectangle 5"/>
          <p:cNvSpPr/>
          <p:nvPr/>
        </p:nvSpPr>
        <p:spPr>
          <a:xfrm>
            <a:off x="2319072" y="2152714"/>
            <a:ext cx="1373889" cy="646331"/>
          </a:xfrm>
          <a:prstGeom prst="rect">
            <a:avLst/>
          </a:prstGeom>
        </p:spPr>
        <p:txBody>
          <a:bodyPr wrap="square">
            <a:spAutoFit/>
          </a:bodyPr>
          <a:lstStyle/>
          <a:p>
            <a:r>
              <a:rPr lang="en-US" dirty="0"/>
              <a:t>Amerigo Vespucci</a:t>
            </a:r>
          </a:p>
        </p:txBody>
      </p:sp>
      <p:pic>
        <p:nvPicPr>
          <p:cNvPr id="7" name="Picture 6" descr="14174bc4755f77daefe737f723078f65.jpeg"/>
          <p:cNvPicPr>
            <a:picLocks noChangeAspect="1"/>
          </p:cNvPicPr>
          <p:nvPr/>
        </p:nvPicPr>
        <p:blipFill>
          <a:blip r:embed="rId4"/>
          <a:stretch>
            <a:fillRect/>
          </a:stretch>
        </p:blipFill>
        <p:spPr>
          <a:xfrm>
            <a:off x="7418809" y="173139"/>
            <a:ext cx="1725191" cy="1957286"/>
          </a:xfrm>
          <a:prstGeom prst="rect">
            <a:avLst/>
          </a:prstGeom>
        </p:spPr>
      </p:pic>
      <p:sp>
        <p:nvSpPr>
          <p:cNvPr id="8" name="TextBox 7"/>
          <p:cNvSpPr txBox="1"/>
          <p:nvPr/>
        </p:nvSpPr>
        <p:spPr>
          <a:xfrm>
            <a:off x="0" y="2152714"/>
            <a:ext cx="2268254" cy="369332"/>
          </a:xfrm>
          <a:prstGeom prst="rect">
            <a:avLst/>
          </a:prstGeom>
          <a:noFill/>
        </p:spPr>
        <p:txBody>
          <a:bodyPr wrap="square" rtlCol="0">
            <a:spAutoFit/>
          </a:bodyPr>
          <a:lstStyle/>
          <a:p>
            <a:r>
              <a:rPr lang="en-US" dirty="0" smtClean="0"/>
              <a:t>Cristofero Colombo</a:t>
            </a:r>
            <a:endParaRPr lang="en-US" dirty="0"/>
          </a:p>
        </p:txBody>
      </p:sp>
      <p:sp>
        <p:nvSpPr>
          <p:cNvPr id="9" name="TextBox 8"/>
          <p:cNvSpPr txBox="1"/>
          <p:nvPr/>
        </p:nvSpPr>
        <p:spPr>
          <a:xfrm>
            <a:off x="7418809" y="2198880"/>
            <a:ext cx="1569465" cy="646331"/>
          </a:xfrm>
          <a:prstGeom prst="rect">
            <a:avLst/>
          </a:prstGeom>
          <a:noFill/>
        </p:spPr>
        <p:txBody>
          <a:bodyPr wrap="square" rtlCol="0">
            <a:spAutoFit/>
          </a:bodyPr>
          <a:lstStyle/>
          <a:p>
            <a:r>
              <a:rPr lang="en-US" dirty="0" smtClean="0"/>
              <a:t>Giovanni da Verrazano</a:t>
            </a:r>
            <a:endParaRPr lang="en-US" dirty="0"/>
          </a:p>
        </p:txBody>
      </p:sp>
      <p:pic>
        <p:nvPicPr>
          <p:cNvPr id="10" name="Picture 9" descr="JohnCabot.jpg"/>
          <p:cNvPicPr>
            <a:picLocks noChangeAspect="1"/>
          </p:cNvPicPr>
          <p:nvPr/>
        </p:nvPicPr>
        <p:blipFill>
          <a:blip r:embed="rId5"/>
          <a:stretch>
            <a:fillRect/>
          </a:stretch>
        </p:blipFill>
        <p:spPr>
          <a:xfrm>
            <a:off x="3966261" y="132067"/>
            <a:ext cx="1551149" cy="1957286"/>
          </a:xfrm>
          <a:prstGeom prst="rect">
            <a:avLst/>
          </a:prstGeom>
        </p:spPr>
      </p:pic>
      <p:pic>
        <p:nvPicPr>
          <p:cNvPr id="11" name="Picture 10" descr="Bust_of_Sebastiano_Caboto._Panteon_Veneto;_Istituto_Veneto_di_Scienze,_Lettere_ed_Arti.jpg"/>
          <p:cNvPicPr>
            <a:picLocks noChangeAspect="1"/>
          </p:cNvPicPr>
          <p:nvPr/>
        </p:nvPicPr>
        <p:blipFill>
          <a:blip r:embed="rId6"/>
          <a:stretch>
            <a:fillRect/>
          </a:stretch>
        </p:blipFill>
        <p:spPr>
          <a:xfrm>
            <a:off x="5629155" y="132067"/>
            <a:ext cx="1621197" cy="1957286"/>
          </a:xfrm>
          <a:prstGeom prst="rect">
            <a:avLst/>
          </a:prstGeom>
        </p:spPr>
      </p:pic>
      <p:sp>
        <p:nvSpPr>
          <p:cNvPr id="13" name="TextBox 12"/>
          <p:cNvSpPr txBox="1"/>
          <p:nvPr/>
        </p:nvSpPr>
        <p:spPr>
          <a:xfrm>
            <a:off x="3966261" y="2152714"/>
            <a:ext cx="1551149" cy="646331"/>
          </a:xfrm>
          <a:prstGeom prst="rect">
            <a:avLst/>
          </a:prstGeom>
          <a:noFill/>
        </p:spPr>
        <p:txBody>
          <a:bodyPr wrap="square" rtlCol="0">
            <a:spAutoFit/>
          </a:bodyPr>
          <a:lstStyle/>
          <a:p>
            <a:r>
              <a:rPr lang="en-US" dirty="0" smtClean="0"/>
              <a:t>Giovanni Caboto</a:t>
            </a:r>
            <a:endParaRPr lang="en-US" dirty="0"/>
          </a:p>
        </p:txBody>
      </p:sp>
      <p:sp>
        <p:nvSpPr>
          <p:cNvPr id="14" name="TextBox 13"/>
          <p:cNvSpPr txBox="1"/>
          <p:nvPr/>
        </p:nvSpPr>
        <p:spPr>
          <a:xfrm>
            <a:off x="5778869" y="2130425"/>
            <a:ext cx="1639940" cy="646331"/>
          </a:xfrm>
          <a:prstGeom prst="rect">
            <a:avLst/>
          </a:prstGeom>
          <a:noFill/>
        </p:spPr>
        <p:txBody>
          <a:bodyPr wrap="square" rtlCol="0">
            <a:spAutoFit/>
          </a:bodyPr>
          <a:lstStyle/>
          <a:p>
            <a:r>
              <a:rPr lang="en-US" dirty="0" smtClean="0"/>
              <a:t>Sebastiano Caboto</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Sebastian vows to avenge his father</a:t>
            </a:r>
            <a:endParaRPr lang="en-US" dirty="0"/>
          </a:p>
        </p:txBody>
      </p:sp>
      <p:sp>
        <p:nvSpPr>
          <p:cNvPr id="3" name="Content Placeholder 2"/>
          <p:cNvSpPr>
            <a:spLocks noGrp="1"/>
          </p:cNvSpPr>
          <p:nvPr>
            <p:ph idx="1"/>
          </p:nvPr>
        </p:nvSpPr>
        <p:spPr/>
        <p:txBody>
          <a:bodyPr>
            <a:normAutofit fontScale="92500"/>
          </a:bodyPr>
          <a:lstStyle/>
          <a:p>
            <a:r>
              <a:rPr lang="en-US" dirty="0" smtClean="0"/>
              <a:t>He returned to Canada, but did not find his father or the Northwest passage to Asia</a:t>
            </a:r>
          </a:p>
          <a:p>
            <a:r>
              <a:rPr lang="en-US" dirty="0" smtClean="0"/>
              <a:t>People were still thinking in terms of the wealth of Asia instead of developing America</a:t>
            </a:r>
          </a:p>
          <a:p>
            <a:r>
              <a:rPr lang="en-US" dirty="0" smtClean="0"/>
              <a:t>Many others followed the Cabots in search of the Northwest passage. Generations of British explorers got their inspiration from the Cabots.</a:t>
            </a:r>
          </a:p>
          <a:p>
            <a:r>
              <a:rPr lang="en-US" dirty="0" smtClean="0"/>
              <a:t>Sebastian explored as far south as Florida</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Sebastian lived a long and productive life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Sebastian went to Spain and took Vespucci’s old job as Pilot major training other explorers</a:t>
            </a:r>
          </a:p>
          <a:p>
            <a:r>
              <a:rPr lang="en-US" dirty="0" smtClean="0"/>
              <a:t>The Cabots probably met Columbus and discussed plans with him</a:t>
            </a:r>
          </a:p>
          <a:p>
            <a:r>
              <a:rPr lang="en-US" dirty="0" smtClean="0"/>
              <a:t>Sebastian testified on Columbus’ behalf in a lawsuit between his heirs and rivals trying to steal his money and titles</a:t>
            </a:r>
          </a:p>
          <a:p>
            <a:r>
              <a:rPr lang="en-US" dirty="0" smtClean="0"/>
              <a:t>He was the only explorer to stick up for Columbus at the trial</a:t>
            </a:r>
          </a:p>
          <a:p>
            <a:r>
              <a:rPr lang="en-US" dirty="0" smtClean="0"/>
              <a:t>He tried to get Venice to fund an expedition of their own, but they said they didn’t need new world colonies. They were busy enough with their empire. </a:t>
            </a:r>
          </a:p>
          <a:p>
            <a:r>
              <a:rPr lang="en-US" dirty="0" smtClean="0"/>
              <a:t>He made an expedition to the Rio de Plata that ended up in disaster</a:t>
            </a:r>
          </a:p>
          <a:p>
            <a:r>
              <a:rPr lang="en-US" dirty="0" smtClean="0"/>
              <a:t>When his wife died he returned to England. </a:t>
            </a:r>
          </a:p>
          <a:p>
            <a:r>
              <a:rPr lang="en-US" dirty="0" smtClean="0"/>
              <a:t>He was instrumental in establishing exploration and trade editions to Canada and Russia.</a:t>
            </a:r>
          </a:p>
          <a:p>
            <a:r>
              <a:rPr lang="en-US" dirty="0" smtClean="0"/>
              <a:t>He was an important cartographer and navigator</a:t>
            </a:r>
          </a:p>
          <a:p>
            <a:r>
              <a:rPr lang="en-US" dirty="0" smtClean="0"/>
              <a:t>Some people get confused and conflate him and his father. This led to false claims that he pretended to discover things that his father had found.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da</a:t>
            </a:r>
            <a:r>
              <a:rPr lang="en-US" dirty="0" smtClean="0"/>
              <a:t> </a:t>
            </a:r>
            <a:r>
              <a:rPr lang="en-US" dirty="0" err="1" smtClean="0"/>
              <a:t>Verrazzano</a:t>
            </a:r>
            <a:r>
              <a:rPr lang="en-US" dirty="0" smtClean="0"/>
              <a:t>: an explorer of true Renaissance vintage</a:t>
            </a:r>
            <a:endParaRPr lang="en-US" dirty="0"/>
          </a:p>
        </p:txBody>
      </p:sp>
      <p:sp>
        <p:nvSpPr>
          <p:cNvPr id="3" name="Content Placeholder 2"/>
          <p:cNvSpPr>
            <a:spLocks noGrp="1"/>
          </p:cNvSpPr>
          <p:nvPr>
            <p:ph idx="1"/>
          </p:nvPr>
        </p:nvSpPr>
        <p:spPr>
          <a:xfrm>
            <a:off x="180133" y="1729418"/>
            <a:ext cx="6759378" cy="4525963"/>
          </a:xfrm>
        </p:spPr>
        <p:txBody>
          <a:bodyPr>
            <a:normAutofit fontScale="92500" lnSpcReduction="20000"/>
          </a:bodyPr>
          <a:lstStyle/>
          <a:p>
            <a:r>
              <a:rPr lang="en-US" dirty="0" smtClean="0"/>
              <a:t>Also from Florence</a:t>
            </a:r>
          </a:p>
          <a:p>
            <a:r>
              <a:rPr lang="en-US" dirty="0" smtClean="0"/>
              <a:t>Had humanist training </a:t>
            </a:r>
          </a:p>
          <a:p>
            <a:r>
              <a:rPr lang="en-US" dirty="0" smtClean="0"/>
              <a:t>Couldn’t find any Italians to back him up because they thought they were too tied up in the Levant trade to finance anything new</a:t>
            </a:r>
          </a:p>
          <a:p>
            <a:r>
              <a:rPr lang="en-US" dirty="0" smtClean="0"/>
              <a:t>Turned to the king of France instead</a:t>
            </a:r>
          </a:p>
          <a:p>
            <a:r>
              <a:rPr lang="en-US" dirty="0" smtClean="0"/>
              <a:t>Talk about missed opportunities. All of the French colonies in America, could have been Italian. Caspita!</a:t>
            </a:r>
            <a:endParaRPr lang="en-US" dirty="0"/>
          </a:p>
        </p:txBody>
      </p:sp>
      <p:pic>
        <p:nvPicPr>
          <p:cNvPr id="4" name="Picture 3" descr="CHIANTI-CLASSICO_NEW.png"/>
          <p:cNvPicPr>
            <a:picLocks noChangeAspect="1"/>
          </p:cNvPicPr>
          <p:nvPr/>
        </p:nvPicPr>
        <p:blipFill>
          <a:blip r:embed="rId2"/>
          <a:stretch>
            <a:fillRect/>
          </a:stretch>
        </p:blipFill>
        <p:spPr>
          <a:xfrm>
            <a:off x="7367157" y="1600200"/>
            <a:ext cx="1079405" cy="4101739"/>
          </a:xfrm>
          <a:prstGeom prst="rect">
            <a:avLst/>
          </a:prstGeom>
        </p:spPr>
      </p:pic>
      <p:sp>
        <p:nvSpPr>
          <p:cNvPr id="6" name="TextBox 5"/>
          <p:cNvSpPr txBox="1"/>
          <p:nvPr/>
        </p:nvSpPr>
        <p:spPr>
          <a:xfrm>
            <a:off x="7160004" y="5932215"/>
            <a:ext cx="1747289" cy="646331"/>
          </a:xfrm>
          <a:prstGeom prst="rect">
            <a:avLst/>
          </a:prstGeom>
          <a:noFill/>
        </p:spPr>
        <p:txBody>
          <a:bodyPr wrap="square" rtlCol="0">
            <a:spAutoFit/>
          </a:bodyPr>
          <a:lstStyle/>
          <a:p>
            <a:r>
              <a:rPr lang="en-US" dirty="0" smtClean="0"/>
              <a:t>Actual wine from his villa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6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there a bridge named after him?</a:t>
            </a:r>
            <a:endParaRPr lang="en-US" dirty="0"/>
          </a:p>
        </p:txBody>
      </p:sp>
      <p:sp>
        <p:nvSpPr>
          <p:cNvPr id="3" name="Content Placeholder 2"/>
          <p:cNvSpPr>
            <a:spLocks noGrp="1"/>
          </p:cNvSpPr>
          <p:nvPr>
            <p:ph idx="1"/>
          </p:nvPr>
        </p:nvSpPr>
        <p:spPr>
          <a:xfrm>
            <a:off x="0" y="1936588"/>
            <a:ext cx="8229600" cy="4525963"/>
          </a:xfrm>
        </p:spPr>
        <p:txBody>
          <a:bodyPr/>
          <a:lstStyle/>
          <a:p>
            <a:r>
              <a:rPr lang="en-US" dirty="0" smtClean="0"/>
              <a:t>He explored the area around New York</a:t>
            </a:r>
          </a:p>
          <a:p>
            <a:r>
              <a:rPr lang="en-US" dirty="0" smtClean="0"/>
              <a:t>The only Italian explorer to actually touch what would later become the United States. (Should we change the holiday to </a:t>
            </a:r>
            <a:r>
              <a:rPr lang="en-US" dirty="0" err="1" smtClean="0"/>
              <a:t>Verrazzano</a:t>
            </a:r>
            <a:r>
              <a:rPr lang="en-US" dirty="0" smtClean="0"/>
              <a:t> </a:t>
            </a:r>
            <a:r>
              <a:rPr lang="en-US" dirty="0" smtClean="0"/>
              <a:t>Day?)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 changed his mind when faced with the facts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He talked to Magellan, but decided a northern route would be a faster way to get to Asia</a:t>
            </a:r>
          </a:p>
          <a:p>
            <a:r>
              <a:rPr lang="en-US" dirty="0" smtClean="0"/>
              <a:t>Could only explore the gap between Spanish and English claims along the Atlantic seaboard of America</a:t>
            </a:r>
          </a:p>
          <a:p>
            <a:r>
              <a:rPr lang="en-US" dirty="0" smtClean="0"/>
              <a:t>He realized he was not in Asia: “My </a:t>
            </a:r>
            <a:r>
              <a:rPr lang="en-US" dirty="0"/>
              <a:t>intention on this voyage was to reach Cathay and the extreme eastern coast of Asia, but I did not expect to find such an obstacle of new land as I have found; and if for some reason I did expect to find it, I estimated there would be some strait to get through to the Eastern Ocean.  This was the opinion of all the Ancients</a:t>
            </a:r>
            <a:r>
              <a:rPr lang="en-US" dirty="0" smtClean="0"/>
              <a:t> …</a:t>
            </a:r>
            <a:r>
              <a:rPr lang="en-US" dirty="0"/>
              <a:t>and has been proven false by experience</a:t>
            </a:r>
            <a:r>
              <a:rPr lang="en-US" dirty="0" smtClean="0"/>
              <a:t>.”</a:t>
            </a:r>
          </a:p>
          <a:p>
            <a:r>
              <a:rPr lang="en-US" dirty="0" smtClean="0"/>
              <a:t>He tried a southern passage to Asia around South America and Africa, but failed due to harsh weather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556" dirty="0" smtClean="0"/>
              <a:t>He had a very tough time with the Indians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He got mooned in Maine</a:t>
            </a:r>
          </a:p>
          <a:p>
            <a:r>
              <a:rPr lang="en-US" dirty="0" smtClean="0"/>
              <a:t>In the Chesapeake he mistook a peace pipe for a weapon and shot the Indian</a:t>
            </a:r>
          </a:p>
          <a:p>
            <a:r>
              <a:rPr lang="en-US" dirty="0" smtClean="0"/>
              <a:t>His brother watched him get eaten by cannibals in the Caribbean</a:t>
            </a:r>
          </a:p>
          <a:p>
            <a:r>
              <a:rPr lang="en-US" dirty="0" smtClean="0"/>
              <a:t>He died before he could carry </a:t>
            </a:r>
          </a:p>
          <a:p>
            <a:pPr>
              <a:buNone/>
            </a:pPr>
            <a:r>
              <a:rPr lang="en-US" dirty="0" smtClean="0"/>
              <a:t>    out his plans to develop colonies</a:t>
            </a:r>
          </a:p>
          <a:p>
            <a:pPr>
              <a:buNone/>
            </a:pPr>
            <a:r>
              <a:rPr lang="en-US" dirty="0" smtClean="0"/>
              <a:t>    in the New World or find a shorter </a:t>
            </a:r>
          </a:p>
          <a:p>
            <a:pPr>
              <a:buNone/>
            </a:pPr>
            <a:r>
              <a:rPr lang="en-US" dirty="0" smtClean="0"/>
              <a:t>    route to Asia</a:t>
            </a:r>
          </a:p>
          <a:p>
            <a:endParaRPr lang="en-US" dirty="0" smtClean="0"/>
          </a:p>
          <a:p>
            <a:endParaRPr lang="en-US" dirty="0"/>
          </a:p>
        </p:txBody>
      </p:sp>
      <p:pic>
        <p:nvPicPr>
          <p:cNvPr id="4" name="giphy.gif">
            <a:hlinkClick r:id="" action="ppaction://media"/>
          </p:cNvPr>
          <p:cNvPicPr/>
          <p:nvPr>
            <a:videoFile r:link="rId1"/>
          </p:nvPr>
        </p:nvPicPr>
        <p:blipFill>
          <a:blip r:embed="rId3"/>
          <a:stretch>
            <a:fillRect/>
          </a:stretch>
        </p:blipFill>
        <p:spPr>
          <a:xfrm>
            <a:off x="6915797" y="3897960"/>
            <a:ext cx="2228203" cy="2228203"/>
          </a:xfrm>
          <a:prstGeom prst="rect">
            <a:avLst/>
          </a:prstGeom>
        </p:spPr>
      </p:pic>
      <p:sp>
        <p:nvSpPr>
          <p:cNvPr id="5" name="TextBox 4"/>
          <p:cNvSpPr txBox="1"/>
          <p:nvPr/>
        </p:nvSpPr>
        <p:spPr>
          <a:xfrm>
            <a:off x="457201" y="6368223"/>
            <a:ext cx="8229600" cy="369332"/>
          </a:xfrm>
          <a:prstGeom prst="rect">
            <a:avLst/>
          </a:prstGeom>
          <a:noFill/>
        </p:spPr>
        <p:txBody>
          <a:bodyPr wrap="square" rtlCol="0">
            <a:spAutoFit/>
          </a:bodyPr>
          <a:lstStyle/>
          <a:p>
            <a:r>
              <a:rPr lang="en-US" dirty="0" smtClean="0"/>
              <a:t>Incredibly, people were still looking for the Northwest passage until the 1800s!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Italy laid the groundwork for all the other New World explorers that followed them</a:t>
            </a:r>
          </a:p>
          <a:p>
            <a:r>
              <a:rPr lang="en-US" dirty="0" smtClean="0">
                <a:solidFill>
                  <a:schemeClr val="bg1"/>
                </a:solidFill>
              </a:rPr>
              <a:t>Italy failed to develop colonies of its own due to its disunity and preoccupation with the Levant trade. They thought they had a safe bet in Eastern trade and chose not to get involved in America. Big mistake!</a:t>
            </a:r>
          </a:p>
          <a:p>
            <a:r>
              <a:rPr lang="en-US" dirty="0" smtClean="0">
                <a:solidFill>
                  <a:schemeClr val="bg1"/>
                </a:solidFill>
              </a:rPr>
              <a:t>Other countries used the wealth developed from Italian discoveries to build huge armies to conquer and subdue Italy for centuries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Italian Explorers led the way for others</a:t>
            </a:r>
            <a:endParaRPr lang="en-US" dirty="0"/>
          </a:p>
        </p:txBody>
      </p:sp>
      <p:sp>
        <p:nvSpPr>
          <p:cNvPr id="3" name="Content Placeholder 2"/>
          <p:cNvSpPr>
            <a:spLocks noGrp="1"/>
          </p:cNvSpPr>
          <p:nvPr>
            <p:ph idx="1"/>
          </p:nvPr>
        </p:nvSpPr>
        <p:spPr/>
        <p:txBody>
          <a:bodyPr>
            <a:normAutofit fontScale="70000" lnSpcReduction="20000"/>
          </a:bodyPr>
          <a:lstStyle/>
          <a:p>
            <a:r>
              <a:rPr lang="en-US" dirty="0"/>
              <a:t>Columbus led an entire generation of Italian discoverers who shared his goal of sailing west from Europe to reach Asia</a:t>
            </a:r>
            <a:r>
              <a:rPr lang="en-US" dirty="0" smtClean="0"/>
              <a:t> </a:t>
            </a:r>
          </a:p>
          <a:p>
            <a:r>
              <a:rPr lang="en-US" dirty="0" smtClean="0"/>
              <a:t>It is estimated that 75% of the Atlantic seaboard was first explored by Italian navigators</a:t>
            </a:r>
          </a:p>
          <a:p>
            <a:r>
              <a:rPr lang="en-US" dirty="0" smtClean="0"/>
              <a:t>Italian explorers such as Colombo and Vespucci trained many other explorers who sailed for Spain and Portugal</a:t>
            </a:r>
          </a:p>
          <a:p>
            <a:r>
              <a:rPr lang="en-US" dirty="0" smtClean="0"/>
              <a:t>The Spanish House of Trade, an academy that supervised and trained all explorers, was headed by Vespucci</a:t>
            </a:r>
          </a:p>
          <a:p>
            <a:r>
              <a:rPr lang="en-US" dirty="0" smtClean="0"/>
              <a:t>When Britain and France wanted to gain colonies too, they turned to Italian explorers</a:t>
            </a:r>
          </a:p>
          <a:p>
            <a:r>
              <a:rPr lang="en-US" dirty="0" smtClean="0"/>
              <a:t>Explorers </a:t>
            </a:r>
            <a:r>
              <a:rPr lang="en-US" dirty="0"/>
              <a:t>of other nationalities came later to fill in the details of coastlines and to exploit the newly-found lands for their own purposes, but without exception those who first proposed the westward voyages to America were Italians.</a:t>
            </a: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346" y="274638"/>
            <a:ext cx="9015654" cy="1143000"/>
          </a:xfrm>
          <a:solidFill>
            <a:schemeClr val="bg1"/>
          </a:solidFill>
        </p:spPr>
        <p:txBody>
          <a:bodyPr>
            <a:normAutofit fontScale="90000"/>
          </a:bodyPr>
          <a:lstStyle/>
          <a:p>
            <a:r>
              <a:rPr lang="en-US" dirty="0" smtClean="0">
                <a:solidFill>
                  <a:schemeClr val="accent6">
                    <a:lumMod val="75000"/>
                  </a:schemeClr>
                </a:solidFill>
              </a:rPr>
              <a:t>What made Italian navigators so good?</a:t>
            </a:r>
            <a:endParaRPr lang="en-US" dirty="0">
              <a:solidFill>
                <a:schemeClr val="accent6">
                  <a:lumMod val="75000"/>
                </a:schemeClr>
              </a:solidFill>
            </a:endParaRPr>
          </a:p>
        </p:txBody>
      </p:sp>
      <p:sp>
        <p:nvSpPr>
          <p:cNvPr id="3" name="Content Placeholder 2"/>
          <p:cNvSpPr>
            <a:spLocks noGrp="1"/>
          </p:cNvSpPr>
          <p:nvPr>
            <p:ph idx="1"/>
          </p:nvPr>
        </p:nvSpPr>
        <p:spPr>
          <a:xfrm>
            <a:off x="567419" y="1600200"/>
            <a:ext cx="8229600" cy="4525963"/>
          </a:xfrm>
          <a:solidFill>
            <a:schemeClr val="accent6">
              <a:lumMod val="60000"/>
              <a:lumOff val="40000"/>
              <a:alpha val="23000"/>
            </a:schemeClr>
          </a:solidFill>
        </p:spPr>
        <p:txBody>
          <a:bodyPr>
            <a:normAutofit fontScale="70000" lnSpcReduction="20000"/>
          </a:bodyPr>
          <a:lstStyle/>
          <a:p>
            <a:pPr>
              <a:buNone/>
            </a:pPr>
            <a:r>
              <a:rPr lang="en-US" b="1" dirty="0" smtClean="0">
                <a:solidFill>
                  <a:srgbClr val="FFFF00"/>
                </a:solidFill>
              </a:rPr>
              <a:t>Italians had been explorers for centuries</a:t>
            </a:r>
          </a:p>
          <a:p>
            <a:r>
              <a:rPr lang="en-US" b="1" dirty="0" smtClean="0">
                <a:solidFill>
                  <a:srgbClr val="FFFF00"/>
                </a:solidFill>
              </a:rPr>
              <a:t>Marco Polo: China, Mongolia, India, SE Asia and The Middle East</a:t>
            </a:r>
          </a:p>
          <a:p>
            <a:r>
              <a:rPr lang="en-US" b="1" dirty="0">
                <a:solidFill>
                  <a:srgbClr val="FFFF00"/>
                </a:solidFill>
              </a:rPr>
              <a:t>Z</a:t>
            </a:r>
            <a:r>
              <a:rPr lang="en-US" b="1" dirty="0" smtClean="0">
                <a:solidFill>
                  <a:srgbClr val="FFFF00"/>
                </a:solidFill>
              </a:rPr>
              <a:t>eno Brothers: Faroe Islands, possibly Nova Scotia</a:t>
            </a:r>
          </a:p>
          <a:p>
            <a:r>
              <a:rPr lang="en-US" b="1" dirty="0" smtClean="0">
                <a:solidFill>
                  <a:srgbClr val="FFFF00"/>
                </a:solidFill>
              </a:rPr>
              <a:t>Ambrogio Contarini: Iran and Russia</a:t>
            </a:r>
          </a:p>
          <a:p>
            <a:r>
              <a:rPr lang="en-US" b="1" dirty="0" smtClean="0">
                <a:solidFill>
                  <a:srgbClr val="FFFF00"/>
                </a:solidFill>
              </a:rPr>
              <a:t>Vandino and </a:t>
            </a:r>
            <a:r>
              <a:rPr lang="en-US" b="1" dirty="0">
                <a:solidFill>
                  <a:srgbClr val="FFFF00"/>
                </a:solidFill>
              </a:rPr>
              <a:t>U</a:t>
            </a:r>
            <a:r>
              <a:rPr lang="en-US" b="1" dirty="0" smtClean="0">
                <a:solidFill>
                  <a:srgbClr val="FFFF00"/>
                </a:solidFill>
              </a:rPr>
              <a:t>golino Vivaldi: Africa</a:t>
            </a:r>
          </a:p>
          <a:p>
            <a:r>
              <a:rPr lang="en-US" b="1" dirty="0" smtClean="0">
                <a:solidFill>
                  <a:srgbClr val="FFFF00"/>
                </a:solidFill>
              </a:rPr>
              <a:t>Niccolo de Conti: India and Southeast Asia</a:t>
            </a:r>
          </a:p>
          <a:p>
            <a:r>
              <a:rPr lang="en-US" b="1" dirty="0" smtClean="0">
                <a:solidFill>
                  <a:srgbClr val="FFFF00"/>
                </a:solidFill>
              </a:rPr>
              <a:t>Antonio de Noli: Cape Verde Islands</a:t>
            </a:r>
          </a:p>
          <a:p>
            <a:r>
              <a:rPr lang="en-US" b="1" dirty="0" smtClean="0">
                <a:solidFill>
                  <a:srgbClr val="FFFF00"/>
                </a:solidFill>
              </a:rPr>
              <a:t>Giovanni da Pian del Carpine: Mongol Empire</a:t>
            </a:r>
          </a:p>
          <a:p>
            <a:r>
              <a:rPr lang="en-US" b="1" dirty="0" smtClean="0">
                <a:solidFill>
                  <a:srgbClr val="FFFF00"/>
                </a:solidFill>
              </a:rPr>
              <a:t>Andrea Corsali: East Indies</a:t>
            </a:r>
          </a:p>
          <a:p>
            <a:endParaRPr lang="en-US" dirty="0" smtClean="0"/>
          </a:p>
          <a:p>
            <a:pPr algn="ctr">
              <a:buNone/>
            </a:pPr>
            <a:r>
              <a:rPr lang="en-US" b="1" i="1" cap="small" dirty="0" smtClean="0"/>
              <a:t>Veramente Dapertutto!</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Renaissance Italy: the perfect breeding ground for voyages of discovery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Renaissance Humanism inspired exploration and influenced </a:t>
            </a:r>
            <a:r>
              <a:rPr lang="en-US" dirty="0"/>
              <a:t>how </a:t>
            </a:r>
            <a:r>
              <a:rPr lang="en-US" dirty="0" smtClean="0"/>
              <a:t>the discoverers </a:t>
            </a:r>
            <a:r>
              <a:rPr lang="en-US" dirty="0"/>
              <a:t>interpreted what they </a:t>
            </a:r>
            <a:r>
              <a:rPr lang="en-US" dirty="0" smtClean="0"/>
              <a:t>found</a:t>
            </a:r>
          </a:p>
          <a:p>
            <a:r>
              <a:rPr lang="en-US" dirty="0" smtClean="0"/>
              <a:t>Humanism encouraged new discoveries and endeavors of every kind</a:t>
            </a:r>
          </a:p>
          <a:p>
            <a:r>
              <a:rPr lang="en-US" dirty="0" smtClean="0"/>
              <a:t>Many old notions were being challenged </a:t>
            </a:r>
          </a:p>
          <a:p>
            <a:r>
              <a:rPr lang="en-US" dirty="0" smtClean="0"/>
              <a:t>New inventions and philosophies were being introduced every year</a:t>
            </a:r>
          </a:p>
          <a:p>
            <a:r>
              <a:rPr lang="en-US" dirty="0" smtClean="0"/>
              <a:t>Italy was the center of banking and entrepreneurial finance</a:t>
            </a:r>
          </a:p>
          <a:p>
            <a:r>
              <a:rPr lang="en-US" dirty="0" smtClean="0"/>
              <a:t>It was a natural progression from thinking of themselves as a new age to the idea of the New World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56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Italian merchants were the main go between for the trade between Asia and Europe since the Crusades</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1900559"/>
            <a:ext cx="8229600" cy="4525963"/>
          </a:xfrm>
        </p:spPr>
        <p:txBody>
          <a:bodyPr>
            <a:normAutofit fontScale="85000" lnSpcReduction="10000"/>
          </a:bodyPr>
          <a:lstStyle/>
          <a:p>
            <a:r>
              <a:rPr lang="en-US" dirty="0" smtClean="0"/>
              <a:t>Italians were among the best sailors in Europe</a:t>
            </a:r>
          </a:p>
          <a:p>
            <a:r>
              <a:rPr lang="en-US" dirty="0" smtClean="0"/>
              <a:t>Most of the European Medieval trade fares featured goods transported by Italians</a:t>
            </a:r>
          </a:p>
          <a:p>
            <a:r>
              <a:rPr lang="en-US" dirty="0" smtClean="0"/>
              <a:t>Everyone used their navigational charts and maps and trusted them</a:t>
            </a:r>
          </a:p>
          <a:p>
            <a:r>
              <a:rPr lang="en-US" dirty="0" smtClean="0"/>
              <a:t>Italians had already been to everywhere except the Americas</a:t>
            </a:r>
          </a:p>
          <a:p>
            <a:r>
              <a:rPr lang="en-US" dirty="0" smtClean="0"/>
              <a:t>The traditional landward route to Asia was blocked after the fall of the Mongol Empire, so Italians were the first to propose a westward route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Paolo </a:t>
            </a:r>
            <a:r>
              <a:rPr lang="en-US" dirty="0" smtClean="0"/>
              <a:t>Toscanelli: An unsung hero</a:t>
            </a:r>
            <a:endParaRPr lang="en-US" dirty="0"/>
          </a:p>
        </p:txBody>
      </p:sp>
      <p:pic>
        <p:nvPicPr>
          <p:cNvPr id="4" name="Content Placeholder 3" descr="paolo-dal-pozzo-toscanelli-997f70b2-751d-422d-a190-c553b19398f-resize-750.jpg"/>
          <p:cNvPicPr>
            <a:picLocks noGrp="1" noChangeAspect="1"/>
          </p:cNvPicPr>
          <p:nvPr>
            <p:ph idx="1"/>
          </p:nvPr>
        </p:nvPicPr>
        <p:blipFill>
          <a:blip r:embed="rId2"/>
          <a:srcRect l="-48864" r="-48864"/>
          <a:stretch>
            <a:fillRect/>
          </a:stretch>
        </p:blipFill>
        <p:spPr>
          <a:xfrm>
            <a:off x="457200" y="1284941"/>
            <a:ext cx="8229600" cy="4525963"/>
          </a:xfrm>
        </p:spPr>
      </p:pic>
      <p:sp>
        <p:nvSpPr>
          <p:cNvPr id="5" name="TextBox 4"/>
          <p:cNvSpPr txBox="1"/>
          <p:nvPr/>
        </p:nvSpPr>
        <p:spPr>
          <a:xfrm>
            <a:off x="873645" y="5810904"/>
            <a:ext cx="7813155" cy="923330"/>
          </a:xfrm>
          <a:prstGeom prst="rect">
            <a:avLst/>
          </a:prstGeom>
          <a:noFill/>
        </p:spPr>
        <p:txBody>
          <a:bodyPr wrap="square" rtlCol="0">
            <a:spAutoFit/>
          </a:bodyPr>
          <a:lstStyle/>
          <a:p>
            <a:r>
              <a:rPr lang="en-US" dirty="0" smtClean="0"/>
              <a:t>He calculated that the </a:t>
            </a:r>
            <a:r>
              <a:rPr lang="en-US" dirty="0"/>
              <a:t>actual distance between Europe and Asia was much shorter than the Ancients had believed</a:t>
            </a:r>
            <a:r>
              <a:rPr lang="en-US" dirty="0" smtClean="0"/>
              <a:t> and </a:t>
            </a:r>
            <a:r>
              <a:rPr lang="en-US" dirty="0"/>
              <a:t>that a western passage might be conceivably made.</a:t>
            </a:r>
            <a:r>
              <a:rPr lang="en-US" dirty="0" smtClean="0"/>
              <a:t> </a:t>
            </a:r>
            <a:endParaRPr lang="en-US" dirty="0"/>
          </a:p>
        </p:txBody>
      </p:sp>
      <p:sp>
        <p:nvSpPr>
          <p:cNvPr id="7" name="Oval Callout 6"/>
          <p:cNvSpPr/>
          <p:nvPr/>
        </p:nvSpPr>
        <p:spPr>
          <a:xfrm>
            <a:off x="6712778" y="1927581"/>
            <a:ext cx="1974022" cy="1774455"/>
          </a:xfrm>
          <a:prstGeom prst="wedgeEllipseCallout">
            <a:avLst>
              <a:gd name="adj1" fmla="val -144534"/>
              <a:gd name="adj2" fmla="val 42955"/>
            </a:avLst>
          </a:prstGeom>
          <a:ln/>
        </p:spPr>
        <p:style>
          <a:lnRef idx="1">
            <a:schemeClr val="accent1"/>
          </a:lnRef>
          <a:fillRef idx="3">
            <a:schemeClr val="accent1"/>
          </a:fillRef>
          <a:effectRef idx="2">
            <a:schemeClr val="accent1"/>
          </a:effectRef>
          <a:fontRef idx="minor">
            <a:schemeClr val="lt1"/>
          </a:fontRef>
        </p:style>
      </p:sp>
      <p:sp>
        <p:nvSpPr>
          <p:cNvPr id="9" name="TextBox 8"/>
          <p:cNvSpPr txBox="1"/>
          <p:nvPr/>
        </p:nvSpPr>
        <p:spPr>
          <a:xfrm>
            <a:off x="7088232" y="2233832"/>
            <a:ext cx="1378018" cy="1200329"/>
          </a:xfrm>
          <a:prstGeom prst="rect">
            <a:avLst/>
          </a:prstGeom>
          <a:noFill/>
        </p:spPr>
        <p:txBody>
          <a:bodyPr wrap="square" rtlCol="0">
            <a:spAutoFit/>
          </a:bodyPr>
          <a:lstStyle/>
          <a:p>
            <a:r>
              <a:rPr lang="en-US" dirty="0" smtClean="0"/>
              <a:t>Dear Columbus,</a:t>
            </a:r>
          </a:p>
          <a:p>
            <a:r>
              <a:rPr lang="en-US" dirty="0" smtClean="0"/>
              <a:t>Go west, young man!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Emergence of the Idea of a New World</a:t>
            </a:r>
            <a:br>
              <a:rPr lang="en-US" b="1"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a:t>The collective discoveries of Christopher Columbus, Amerigo Vespucci, John and Sebastian Cabot, and Giovanni da</a:t>
            </a:r>
            <a:r>
              <a:rPr lang="en-US" dirty="0" smtClean="0"/>
              <a:t> Verrazano </a:t>
            </a:r>
            <a:r>
              <a:rPr lang="en-US" dirty="0"/>
              <a:t>constitute a distinct Italian Era of Discovery, which laid the groundwork for all other voyages that </a:t>
            </a:r>
            <a:r>
              <a:rPr lang="en-US" dirty="0" smtClean="0"/>
              <a:t>followed.</a:t>
            </a:r>
            <a:endParaRPr lang="en-US" dirty="0"/>
          </a:p>
          <a:p>
            <a:r>
              <a:rPr lang="en-US" dirty="0" smtClean="0"/>
              <a:t>The </a:t>
            </a:r>
            <a:r>
              <a:rPr lang="en-US" dirty="0"/>
              <a:t>Italian discoverers deserve a place alongside the well-known Humanists in the history of art, literature, philosophy, and government by virtue of their research and </a:t>
            </a:r>
            <a:r>
              <a:rPr lang="en-US" dirty="0" smtClean="0"/>
              <a:t>accomplishments</a:t>
            </a:r>
          </a:p>
          <a:p>
            <a:r>
              <a:rPr lang="en-US" dirty="0" smtClean="0"/>
              <a:t>The </a:t>
            </a:r>
            <a:r>
              <a:rPr lang="en-US" dirty="0"/>
              <a:t>explorers also made original contributions to the fields of science, navigation and cartography.</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8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237127"/>
            <a:ext cx="9143999" cy="825565"/>
          </a:xfrm>
          <a:solidFill>
            <a:schemeClr val="bg2">
              <a:lumMod val="75000"/>
            </a:schemeClr>
          </a:solidFill>
        </p:spPr>
        <p:txBody>
          <a:bodyPr>
            <a:normAutofit fontScale="90000"/>
          </a:bodyPr>
          <a:lstStyle/>
          <a:p>
            <a:r>
              <a:rPr lang="en-US" sz="4000" b="1" dirty="0"/>
              <a:t>THE NEW MAN AND THE NEW WORLD</a:t>
            </a:r>
            <a:r>
              <a:rPr lang="en-US" dirty="0" smtClean="0"/>
              <a:t> </a:t>
            </a:r>
            <a:endParaRPr lang="en-US" dirty="0"/>
          </a:p>
        </p:txBody>
      </p:sp>
      <p:sp>
        <p:nvSpPr>
          <p:cNvPr id="3" name="Content Placeholder 2"/>
          <p:cNvSpPr>
            <a:spLocks noGrp="1"/>
          </p:cNvSpPr>
          <p:nvPr>
            <p:ph idx="1"/>
          </p:nvPr>
        </p:nvSpPr>
        <p:spPr>
          <a:xfrm>
            <a:off x="457200" y="2062692"/>
            <a:ext cx="8229600" cy="4525963"/>
          </a:xfrm>
        </p:spPr>
        <p:txBody>
          <a:bodyPr>
            <a:normAutofit fontScale="92500" lnSpcReduction="20000"/>
          </a:bodyPr>
          <a:lstStyle/>
          <a:p>
            <a:r>
              <a:rPr lang="en-US" dirty="0" smtClean="0">
                <a:latin typeface="Cooper Black"/>
                <a:ea typeface="Times"/>
                <a:cs typeface="Times New Roman"/>
              </a:rPr>
              <a:t>The worldview of the Italian explorers evolved to include the concept of a new world.  </a:t>
            </a:r>
          </a:p>
          <a:p>
            <a:r>
              <a:rPr lang="en-US" dirty="0" smtClean="0">
                <a:latin typeface="Cooper Black"/>
                <a:ea typeface="Times"/>
                <a:cs typeface="Times New Roman"/>
              </a:rPr>
              <a:t>They had to reevaluate their cosmography and change the maps to reflect their new knowledge.  </a:t>
            </a:r>
          </a:p>
          <a:p>
            <a:r>
              <a:rPr lang="en-US" dirty="0" smtClean="0">
                <a:latin typeface="Cooper Black"/>
                <a:ea typeface="Times"/>
                <a:cs typeface="Times New Roman"/>
              </a:rPr>
              <a:t>The concept of a New World was equally profound as that of a new age.  </a:t>
            </a:r>
          </a:p>
          <a:p>
            <a:r>
              <a:rPr lang="en-US" dirty="0" smtClean="0">
                <a:latin typeface="Cooper Black"/>
                <a:ea typeface="Times"/>
                <a:cs typeface="Times New Roman"/>
              </a:rPr>
              <a:t>The most important contribution of the Italian explorers was not what they found, but the change in thinking that took place when they tried to explain their discoveries.</a:t>
            </a:r>
            <a:endParaRPr lang="en-US" dirty="0" smtClean="0">
              <a:latin typeface="Times New Roman"/>
              <a:ea typeface="Times"/>
              <a:cs typeface="Times New Roman"/>
            </a:endParaRP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438</TotalTime>
  <Words>2256</Words>
  <Application>Microsoft Macintosh PowerPoint</Application>
  <PresentationFormat>On-screen Show (4:3)</PresentationFormat>
  <Paragraphs>158</Paragraphs>
  <Slides>26</Slides>
  <Notes>0</Notes>
  <HiddenSlides>0</HiddenSlides>
  <MMClips>1</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Office Theme</vt:lpstr>
      <vt:lpstr>Slide 1</vt:lpstr>
      <vt:lpstr>The Italian Era of Discovery:1492-1528 </vt:lpstr>
      <vt:lpstr>Italian Explorers led the way for others</vt:lpstr>
      <vt:lpstr>What made Italian navigators so good?</vt:lpstr>
      <vt:lpstr>Renaissance Italy: the perfect breeding ground for voyages of discovery</vt:lpstr>
      <vt:lpstr>   Italian merchants were the main go between for the trade between Asia and Europe since the Crusades   </vt:lpstr>
      <vt:lpstr>Paolo Toscanelli: An unsung hero</vt:lpstr>
      <vt:lpstr>The Emergence of the Idea of a New World </vt:lpstr>
      <vt:lpstr>THE NEW MAN AND THE NEW WORLD </vt:lpstr>
      <vt:lpstr>Columbus: The transition from the Medieval man to the Renaissance man</vt:lpstr>
      <vt:lpstr>A Renaissance man</vt:lpstr>
      <vt:lpstr>And yet still medieval in many ways “Christopher Columbus had one foot in the medieval world and one in the modern” Emilio Taviani   </vt:lpstr>
      <vt:lpstr>Vespucci: The first true Renaissance man</vt:lpstr>
      <vt:lpstr>Vespucci: The actual discoverer of America</vt:lpstr>
      <vt:lpstr>Why is it called America instead of Columbia?</vt:lpstr>
      <vt:lpstr>Were Columbus and Vespucci enemies?</vt:lpstr>
      <vt:lpstr>The Amazing Amerigo</vt:lpstr>
      <vt:lpstr>The Cabots: The best father and son team in the history of exploration</vt:lpstr>
      <vt:lpstr>The ill-fated explorer</vt:lpstr>
      <vt:lpstr>Sebastian vows to avenge his father</vt:lpstr>
      <vt:lpstr>Sebastian lived a long and productive life</vt:lpstr>
      <vt:lpstr>da Verrazzano: an explorer of true Renaissance vintage</vt:lpstr>
      <vt:lpstr>Why is there a bridge named after him?</vt:lpstr>
      <vt:lpstr>He changed his mind when faced with the facts</vt:lpstr>
      <vt:lpstr>He had a very tough time with the Indians </vt:lpstr>
      <vt:lpstr>Conclusion</vt:lpstr>
    </vt:vector>
  </TitlesOfParts>
  <Company>Magnifico Publications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Di Giacomo</dc:creator>
  <cp:lastModifiedBy>Richard Di Giacomo</cp:lastModifiedBy>
  <cp:revision>12</cp:revision>
  <dcterms:created xsi:type="dcterms:W3CDTF">2021-04-23T01:16:37Z</dcterms:created>
  <dcterms:modified xsi:type="dcterms:W3CDTF">2021-04-23T01:48:14Z</dcterms:modified>
</cp:coreProperties>
</file>